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 id="2147483876" r:id="rId2"/>
  </p:sldMasterIdLst>
  <p:notesMasterIdLst>
    <p:notesMasterId r:id="rId52"/>
  </p:notesMasterIdLst>
  <p:sldIdLst>
    <p:sldId id="258" r:id="rId3"/>
    <p:sldId id="287" r:id="rId4"/>
    <p:sldId id="265" r:id="rId5"/>
    <p:sldId id="257" r:id="rId6"/>
    <p:sldId id="261" r:id="rId7"/>
    <p:sldId id="260" r:id="rId8"/>
    <p:sldId id="263" r:id="rId9"/>
    <p:sldId id="262" r:id="rId10"/>
    <p:sldId id="268" r:id="rId11"/>
    <p:sldId id="305" r:id="rId12"/>
    <p:sldId id="306" r:id="rId13"/>
    <p:sldId id="307" r:id="rId14"/>
    <p:sldId id="266" r:id="rId15"/>
    <p:sldId id="283" r:id="rId16"/>
    <p:sldId id="299" r:id="rId17"/>
    <p:sldId id="317" r:id="rId18"/>
    <p:sldId id="310" r:id="rId19"/>
    <p:sldId id="318" r:id="rId20"/>
    <p:sldId id="319" r:id="rId21"/>
    <p:sldId id="320" r:id="rId22"/>
    <p:sldId id="272" r:id="rId23"/>
    <p:sldId id="315" r:id="rId24"/>
    <p:sldId id="293" r:id="rId25"/>
    <p:sldId id="274" r:id="rId26"/>
    <p:sldId id="275" r:id="rId27"/>
    <p:sldId id="304" r:id="rId28"/>
    <p:sldId id="313" r:id="rId29"/>
    <p:sldId id="308" r:id="rId30"/>
    <p:sldId id="309" r:id="rId31"/>
    <p:sldId id="285" r:id="rId32"/>
    <p:sldId id="291" r:id="rId33"/>
    <p:sldId id="294" r:id="rId34"/>
    <p:sldId id="273" r:id="rId35"/>
    <p:sldId id="316" r:id="rId36"/>
    <p:sldId id="278" r:id="rId37"/>
    <p:sldId id="279" r:id="rId38"/>
    <p:sldId id="292" r:id="rId39"/>
    <p:sldId id="296" r:id="rId40"/>
    <p:sldId id="298" r:id="rId41"/>
    <p:sldId id="311" r:id="rId42"/>
    <p:sldId id="312" r:id="rId43"/>
    <p:sldId id="286" r:id="rId44"/>
    <p:sldId id="290" r:id="rId45"/>
    <p:sldId id="259" r:id="rId46"/>
    <p:sldId id="314" r:id="rId47"/>
    <p:sldId id="300" r:id="rId48"/>
    <p:sldId id="302" r:id="rId49"/>
    <p:sldId id="295" r:id="rId50"/>
    <p:sldId id="282"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DA85"/>
    <a:srgbClr val="8DC2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660"/>
  </p:normalViewPr>
  <p:slideViewPr>
    <p:cSldViewPr>
      <p:cViewPr varScale="1">
        <p:scale>
          <a:sx n="77" d="100"/>
          <a:sy n="77" d="100"/>
        </p:scale>
        <p:origin x="1013"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A3D9-8FF9-4507-868E-F803F47A1FEF}" type="datetimeFigureOut">
              <a:rPr lang="en-CY" smtClean="0"/>
              <a:t>31/05/2023</a:t>
            </a:fld>
            <a:endParaRPr lang="en-CY"/>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7B69E-A298-4DBE-A7C5-CAF55E4BE596}" type="slidenum">
              <a:rPr lang="en-CY" smtClean="0"/>
              <a:t>‹#›</a:t>
            </a:fld>
            <a:endParaRPr lang="en-CY"/>
          </a:p>
        </p:txBody>
      </p:sp>
    </p:spTree>
    <p:extLst>
      <p:ext uri="{BB962C8B-B14F-4D97-AF65-F5344CB8AC3E}">
        <p14:creationId xmlns:p14="http://schemas.microsoft.com/office/powerpoint/2010/main" val="3978040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04A7B69E-A298-4DBE-A7C5-CAF55E4BE596}" type="slidenum">
              <a:rPr lang="en-CY" smtClean="0"/>
              <a:t>36</a:t>
            </a:fld>
            <a:endParaRPr lang="en-CY"/>
          </a:p>
        </p:txBody>
      </p:sp>
    </p:spTree>
    <p:extLst>
      <p:ext uri="{BB962C8B-B14F-4D97-AF65-F5344CB8AC3E}">
        <p14:creationId xmlns:p14="http://schemas.microsoft.com/office/powerpoint/2010/main" val="380558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04A7B69E-A298-4DBE-A7C5-CAF55E4BE596}" type="slidenum">
              <a:rPr lang="en-CY" smtClean="0"/>
              <a:t>37</a:t>
            </a:fld>
            <a:endParaRPr lang="en-CY"/>
          </a:p>
        </p:txBody>
      </p:sp>
    </p:spTree>
    <p:extLst>
      <p:ext uri="{BB962C8B-B14F-4D97-AF65-F5344CB8AC3E}">
        <p14:creationId xmlns:p14="http://schemas.microsoft.com/office/powerpoint/2010/main" val="202163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14FF0F4-A888-4700-AA13-7D0FB0871FF6}" type="datetimeFigureOut">
              <a:rPr lang="en-US" smtClean="0"/>
              <a:pPr/>
              <a:t>5/31/2023</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104F0754-FF31-4AD7-8B58-ADAB0ECFC03D}"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4FF0F4-A888-4700-AA13-7D0FB0871FF6}" type="datetimeFigureOut">
              <a:rPr lang="en-US" smtClean="0"/>
              <a:pPr/>
              <a:t>5/31/2023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4F0754-FF31-4AD7-8B58-ADAB0ECFC03D}"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4FF0F4-A888-4700-AA13-7D0FB0871FF6}" type="datetimeFigureOut">
              <a:rPr lang="en-US" smtClean="0"/>
              <a:pPr/>
              <a:t>5/31/2023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4F0754-FF31-4AD7-8B58-ADAB0ECFC03D}"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189B-09C7-6BFA-81BA-38CF28880CF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Y"/>
          </a:p>
        </p:txBody>
      </p:sp>
      <p:sp>
        <p:nvSpPr>
          <p:cNvPr id="3" name="Subtitle 2">
            <a:extLst>
              <a:ext uri="{FF2B5EF4-FFF2-40B4-BE49-F238E27FC236}">
                <a16:creationId xmlns:a16="http://schemas.microsoft.com/office/drawing/2014/main" id="{68E07828-2C8F-185D-DA90-AE70AC6B6BB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D799D15E-BD1A-5EA8-0D47-A9EC6EF1D12A}"/>
              </a:ext>
            </a:extLst>
          </p:cNvPr>
          <p:cNvSpPr>
            <a:spLocks noGrp="1"/>
          </p:cNvSpPr>
          <p:nvPr>
            <p:ph type="dt" sz="half" idx="10"/>
          </p:nvPr>
        </p:nvSpPr>
        <p:spPr/>
        <p:txBody>
          <a:bodyPr/>
          <a:lstStyle/>
          <a:p>
            <a:fld id="{314FF0F4-A888-4700-AA13-7D0FB0871FF6}" type="datetimeFigureOut">
              <a:rPr lang="en-US" smtClean="0"/>
              <a:pPr/>
              <a:t>5/31/2023</a:t>
            </a:fld>
            <a:endParaRPr lang="en-GB"/>
          </a:p>
        </p:txBody>
      </p:sp>
      <p:sp>
        <p:nvSpPr>
          <p:cNvPr id="5" name="Footer Placeholder 4">
            <a:extLst>
              <a:ext uri="{FF2B5EF4-FFF2-40B4-BE49-F238E27FC236}">
                <a16:creationId xmlns:a16="http://schemas.microsoft.com/office/drawing/2014/main" id="{70D8CBA5-86A7-C95D-743C-A91154F522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EFEE3F-BB8A-B9EA-AB1E-C11AB3F60761}"/>
              </a:ext>
            </a:extLst>
          </p:cNvPr>
          <p:cNvSpPr>
            <a:spLocks noGrp="1"/>
          </p:cNvSpPr>
          <p:nvPr>
            <p:ph type="sldNum" sz="quarter" idx="12"/>
          </p:nvPr>
        </p:nvSpPr>
        <p:spPr/>
        <p:txBody>
          <a:bodyPr/>
          <a:lstStyle/>
          <a:p>
            <a:fld id="{104F0754-FF31-4AD7-8B58-ADAB0ECFC03D}" type="slidenum">
              <a:rPr lang="en-GB" smtClean="0"/>
              <a:pPr/>
              <a:t>‹#›</a:t>
            </a:fld>
            <a:endParaRPr lang="en-GB"/>
          </a:p>
        </p:txBody>
      </p:sp>
    </p:spTree>
    <p:extLst>
      <p:ext uri="{BB962C8B-B14F-4D97-AF65-F5344CB8AC3E}">
        <p14:creationId xmlns:p14="http://schemas.microsoft.com/office/powerpoint/2010/main" val="1126420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AF8B5-B30C-0903-410A-8B8C09D2027F}"/>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4F7F7B6F-A2C7-9927-DAA1-070B82399B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9E53CC82-97FF-C9A7-2ECB-B7BA8054F4E4}"/>
              </a:ext>
            </a:extLst>
          </p:cNvPr>
          <p:cNvSpPr>
            <a:spLocks noGrp="1"/>
          </p:cNvSpPr>
          <p:nvPr>
            <p:ph type="dt" sz="half" idx="10"/>
          </p:nvPr>
        </p:nvSpPr>
        <p:spPr/>
        <p:txBody>
          <a:bodyPr/>
          <a:lstStyle/>
          <a:p>
            <a:fld id="{314FF0F4-A888-4700-AA13-7D0FB0871FF6}" type="datetimeFigureOut">
              <a:rPr lang="en-US" smtClean="0"/>
              <a:pPr/>
              <a:t>5/31/2023</a:t>
            </a:fld>
            <a:endParaRPr lang="en-GB"/>
          </a:p>
        </p:txBody>
      </p:sp>
      <p:sp>
        <p:nvSpPr>
          <p:cNvPr id="5" name="Footer Placeholder 4">
            <a:extLst>
              <a:ext uri="{FF2B5EF4-FFF2-40B4-BE49-F238E27FC236}">
                <a16:creationId xmlns:a16="http://schemas.microsoft.com/office/drawing/2014/main" id="{C860F423-4440-47AA-FABC-0E6337876E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C03B73-FBF2-3D69-CC78-03A7A5F6B76B}"/>
              </a:ext>
            </a:extLst>
          </p:cNvPr>
          <p:cNvSpPr>
            <a:spLocks noGrp="1"/>
          </p:cNvSpPr>
          <p:nvPr>
            <p:ph type="sldNum" sz="quarter" idx="12"/>
          </p:nvPr>
        </p:nvSpPr>
        <p:spPr/>
        <p:txBody>
          <a:bodyPr/>
          <a:lstStyle/>
          <a:p>
            <a:fld id="{104F0754-FF31-4AD7-8B58-ADAB0ECFC03D}" type="slidenum">
              <a:rPr lang="en-GB" smtClean="0"/>
              <a:pPr/>
              <a:t>‹#›</a:t>
            </a:fld>
            <a:endParaRPr lang="en-GB"/>
          </a:p>
        </p:txBody>
      </p:sp>
    </p:spTree>
    <p:extLst>
      <p:ext uri="{BB962C8B-B14F-4D97-AF65-F5344CB8AC3E}">
        <p14:creationId xmlns:p14="http://schemas.microsoft.com/office/powerpoint/2010/main" val="3992030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20EB-613F-4359-F90A-643805EABB7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2B425FBA-9F82-542A-9549-2A2C8692433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87A32-18A0-6F72-B20D-5C8CDD49B4B5}"/>
              </a:ext>
            </a:extLst>
          </p:cNvPr>
          <p:cNvSpPr>
            <a:spLocks noGrp="1"/>
          </p:cNvSpPr>
          <p:nvPr>
            <p:ph type="dt" sz="half" idx="10"/>
          </p:nvPr>
        </p:nvSpPr>
        <p:spPr/>
        <p:txBody>
          <a:bodyPr/>
          <a:lstStyle/>
          <a:p>
            <a:fld id="{314FF0F4-A888-4700-AA13-7D0FB0871FF6}" type="datetimeFigureOut">
              <a:rPr lang="en-US" smtClean="0"/>
              <a:pPr/>
              <a:t>5/31/2023</a:t>
            </a:fld>
            <a:endParaRPr lang="en-GB"/>
          </a:p>
        </p:txBody>
      </p:sp>
      <p:sp>
        <p:nvSpPr>
          <p:cNvPr id="5" name="Footer Placeholder 4">
            <a:extLst>
              <a:ext uri="{FF2B5EF4-FFF2-40B4-BE49-F238E27FC236}">
                <a16:creationId xmlns:a16="http://schemas.microsoft.com/office/drawing/2014/main" id="{F60444E5-F8AA-D65E-C785-E6EE39D353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B3444-8493-480B-05E0-960FE2BC7328}"/>
              </a:ext>
            </a:extLst>
          </p:cNvPr>
          <p:cNvSpPr>
            <a:spLocks noGrp="1"/>
          </p:cNvSpPr>
          <p:nvPr>
            <p:ph type="sldNum" sz="quarter" idx="12"/>
          </p:nvPr>
        </p:nvSpPr>
        <p:spPr/>
        <p:txBody>
          <a:bodyPr/>
          <a:lstStyle/>
          <a:p>
            <a:fld id="{104F0754-FF31-4AD7-8B58-ADAB0ECFC03D}" type="slidenum">
              <a:rPr lang="en-GB" smtClean="0"/>
              <a:pPr/>
              <a:t>‹#›</a:t>
            </a:fld>
            <a:endParaRPr lang="en-GB"/>
          </a:p>
        </p:txBody>
      </p:sp>
    </p:spTree>
    <p:extLst>
      <p:ext uri="{BB962C8B-B14F-4D97-AF65-F5344CB8AC3E}">
        <p14:creationId xmlns:p14="http://schemas.microsoft.com/office/powerpoint/2010/main" val="323844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0111-DA8E-FF66-D88E-28F52F196735}"/>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D0E4B98E-F1BC-99FA-A120-33327482C42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95037373-D1A2-974E-1DD3-820A3D125FC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60CAD924-1E68-40CC-6940-B21F407AD3D4}"/>
              </a:ext>
            </a:extLst>
          </p:cNvPr>
          <p:cNvSpPr>
            <a:spLocks noGrp="1"/>
          </p:cNvSpPr>
          <p:nvPr>
            <p:ph type="dt" sz="half" idx="10"/>
          </p:nvPr>
        </p:nvSpPr>
        <p:spPr/>
        <p:txBody>
          <a:bodyPr/>
          <a:lstStyle/>
          <a:p>
            <a:fld id="{314FF0F4-A888-4700-AA13-7D0FB0871FF6}" type="datetimeFigureOut">
              <a:rPr lang="en-US" smtClean="0"/>
              <a:pPr/>
              <a:t>5/31/2023</a:t>
            </a:fld>
            <a:endParaRPr lang="en-GB"/>
          </a:p>
        </p:txBody>
      </p:sp>
      <p:sp>
        <p:nvSpPr>
          <p:cNvPr id="6" name="Footer Placeholder 5">
            <a:extLst>
              <a:ext uri="{FF2B5EF4-FFF2-40B4-BE49-F238E27FC236}">
                <a16:creationId xmlns:a16="http://schemas.microsoft.com/office/drawing/2014/main" id="{FB1DC5A6-EC37-3E3A-65B0-030207866E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6AC8FA-DECA-AFA7-A95F-97929E19FF1E}"/>
              </a:ext>
            </a:extLst>
          </p:cNvPr>
          <p:cNvSpPr>
            <a:spLocks noGrp="1"/>
          </p:cNvSpPr>
          <p:nvPr>
            <p:ph type="sldNum" sz="quarter" idx="12"/>
          </p:nvPr>
        </p:nvSpPr>
        <p:spPr/>
        <p:txBody>
          <a:bodyPr/>
          <a:lstStyle/>
          <a:p>
            <a:fld id="{104F0754-FF31-4AD7-8B58-ADAB0ECFC03D}" type="slidenum">
              <a:rPr lang="en-GB" smtClean="0"/>
              <a:pPr/>
              <a:t>‹#›</a:t>
            </a:fld>
            <a:endParaRPr lang="en-GB"/>
          </a:p>
        </p:txBody>
      </p:sp>
    </p:spTree>
    <p:extLst>
      <p:ext uri="{BB962C8B-B14F-4D97-AF65-F5344CB8AC3E}">
        <p14:creationId xmlns:p14="http://schemas.microsoft.com/office/powerpoint/2010/main" val="2025442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39E4-8CE9-0698-9C89-635772E4E971}"/>
              </a:ext>
            </a:extLst>
          </p:cNvPr>
          <p:cNvSpPr>
            <a:spLocks noGrp="1"/>
          </p:cNvSpPr>
          <p:nvPr>
            <p:ph type="title"/>
          </p:nvPr>
        </p:nvSpPr>
        <p:spPr>
          <a:xfrm>
            <a:off x="629841" y="365126"/>
            <a:ext cx="7886700" cy="1325563"/>
          </a:xfr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C64A22E6-A254-293A-3974-77ADB6C1079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ACE523B-6092-4E9D-D8A0-39D3B3DE596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361B436E-56A4-9872-F6A7-3EAE8C0D15D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07BC3FD-2A7A-1962-05E6-03CA8722858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E5AC5414-D4AF-D947-7FBC-7F3FA0C4DA8C}"/>
              </a:ext>
            </a:extLst>
          </p:cNvPr>
          <p:cNvSpPr>
            <a:spLocks noGrp="1"/>
          </p:cNvSpPr>
          <p:nvPr>
            <p:ph type="dt" sz="half" idx="10"/>
          </p:nvPr>
        </p:nvSpPr>
        <p:spPr/>
        <p:txBody>
          <a:bodyPr/>
          <a:lstStyle/>
          <a:p>
            <a:fld id="{314FF0F4-A888-4700-AA13-7D0FB0871FF6}" type="datetimeFigureOut">
              <a:rPr lang="en-US" smtClean="0"/>
              <a:pPr/>
              <a:t>5/31/2023</a:t>
            </a:fld>
            <a:endParaRPr lang="en-GB"/>
          </a:p>
        </p:txBody>
      </p:sp>
      <p:sp>
        <p:nvSpPr>
          <p:cNvPr id="8" name="Footer Placeholder 7">
            <a:extLst>
              <a:ext uri="{FF2B5EF4-FFF2-40B4-BE49-F238E27FC236}">
                <a16:creationId xmlns:a16="http://schemas.microsoft.com/office/drawing/2014/main" id="{47A1CB78-9515-AD18-5801-8D303457DE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82E1D7-6DCB-1ED7-2BC8-954F921C0F91}"/>
              </a:ext>
            </a:extLst>
          </p:cNvPr>
          <p:cNvSpPr>
            <a:spLocks noGrp="1"/>
          </p:cNvSpPr>
          <p:nvPr>
            <p:ph type="sldNum" sz="quarter" idx="12"/>
          </p:nvPr>
        </p:nvSpPr>
        <p:spPr/>
        <p:txBody>
          <a:bodyPr/>
          <a:lstStyle/>
          <a:p>
            <a:fld id="{104F0754-FF31-4AD7-8B58-ADAB0ECFC03D}" type="slidenum">
              <a:rPr lang="en-GB" smtClean="0"/>
              <a:pPr/>
              <a:t>‹#›</a:t>
            </a:fld>
            <a:endParaRPr lang="en-GB"/>
          </a:p>
        </p:txBody>
      </p:sp>
    </p:spTree>
    <p:extLst>
      <p:ext uri="{BB962C8B-B14F-4D97-AF65-F5344CB8AC3E}">
        <p14:creationId xmlns:p14="http://schemas.microsoft.com/office/powerpoint/2010/main" val="204651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E570-B7E2-2C86-A989-18ACE2DFBCDA}"/>
              </a:ext>
            </a:extLst>
          </p:cNvPr>
          <p:cNvSpPr>
            <a:spLocks noGrp="1"/>
          </p:cNvSpPr>
          <p:nvPr>
            <p:ph type="title"/>
          </p:nvPr>
        </p:nvSpPr>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2AE1F489-8242-C547-98ED-C4AC99519718}"/>
              </a:ext>
            </a:extLst>
          </p:cNvPr>
          <p:cNvSpPr>
            <a:spLocks noGrp="1"/>
          </p:cNvSpPr>
          <p:nvPr>
            <p:ph type="dt" sz="half" idx="10"/>
          </p:nvPr>
        </p:nvSpPr>
        <p:spPr/>
        <p:txBody>
          <a:bodyPr/>
          <a:lstStyle/>
          <a:p>
            <a:fld id="{314FF0F4-A888-4700-AA13-7D0FB0871FF6}" type="datetimeFigureOut">
              <a:rPr lang="en-US" smtClean="0"/>
              <a:pPr/>
              <a:t>5/31/2023</a:t>
            </a:fld>
            <a:endParaRPr lang="en-GB"/>
          </a:p>
        </p:txBody>
      </p:sp>
      <p:sp>
        <p:nvSpPr>
          <p:cNvPr id="4" name="Footer Placeholder 3">
            <a:extLst>
              <a:ext uri="{FF2B5EF4-FFF2-40B4-BE49-F238E27FC236}">
                <a16:creationId xmlns:a16="http://schemas.microsoft.com/office/drawing/2014/main" id="{9DF36883-63AF-B9AE-DEB2-964B659D9A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7CF3FB-F3C0-06B4-C490-5798DE4FF53C}"/>
              </a:ext>
            </a:extLst>
          </p:cNvPr>
          <p:cNvSpPr>
            <a:spLocks noGrp="1"/>
          </p:cNvSpPr>
          <p:nvPr>
            <p:ph type="sldNum" sz="quarter" idx="12"/>
          </p:nvPr>
        </p:nvSpPr>
        <p:spPr/>
        <p:txBody>
          <a:bodyPr/>
          <a:lstStyle/>
          <a:p>
            <a:fld id="{104F0754-FF31-4AD7-8B58-ADAB0ECFC03D}" type="slidenum">
              <a:rPr lang="en-GB" smtClean="0"/>
              <a:pPr/>
              <a:t>‹#›</a:t>
            </a:fld>
            <a:endParaRPr lang="en-GB"/>
          </a:p>
        </p:txBody>
      </p:sp>
    </p:spTree>
    <p:extLst>
      <p:ext uri="{BB962C8B-B14F-4D97-AF65-F5344CB8AC3E}">
        <p14:creationId xmlns:p14="http://schemas.microsoft.com/office/powerpoint/2010/main" val="1721759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99EAF-2A96-44CC-F6A3-B2BC6B47B3B5}"/>
              </a:ext>
            </a:extLst>
          </p:cNvPr>
          <p:cNvSpPr>
            <a:spLocks noGrp="1"/>
          </p:cNvSpPr>
          <p:nvPr>
            <p:ph type="dt" sz="half" idx="10"/>
          </p:nvPr>
        </p:nvSpPr>
        <p:spPr/>
        <p:txBody>
          <a:bodyPr/>
          <a:lstStyle/>
          <a:p>
            <a:fld id="{314FF0F4-A888-4700-AA13-7D0FB0871FF6}" type="datetimeFigureOut">
              <a:rPr lang="en-US" smtClean="0"/>
              <a:pPr/>
              <a:t>5/31/2023</a:t>
            </a:fld>
            <a:endParaRPr lang="en-GB"/>
          </a:p>
        </p:txBody>
      </p:sp>
      <p:sp>
        <p:nvSpPr>
          <p:cNvPr id="3" name="Footer Placeholder 2">
            <a:extLst>
              <a:ext uri="{FF2B5EF4-FFF2-40B4-BE49-F238E27FC236}">
                <a16:creationId xmlns:a16="http://schemas.microsoft.com/office/drawing/2014/main" id="{CAA5FB47-0ED8-F507-5359-30632839A9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CB96C0-206E-7524-8750-EF9ACEFAA7E2}"/>
              </a:ext>
            </a:extLst>
          </p:cNvPr>
          <p:cNvSpPr>
            <a:spLocks noGrp="1"/>
          </p:cNvSpPr>
          <p:nvPr>
            <p:ph type="sldNum" sz="quarter" idx="12"/>
          </p:nvPr>
        </p:nvSpPr>
        <p:spPr/>
        <p:txBody>
          <a:bodyPr/>
          <a:lstStyle/>
          <a:p>
            <a:fld id="{104F0754-FF31-4AD7-8B58-ADAB0ECFC03D}" type="slidenum">
              <a:rPr lang="en-GB" smtClean="0"/>
              <a:pPr/>
              <a:t>‹#›</a:t>
            </a:fld>
            <a:endParaRPr lang="en-GB"/>
          </a:p>
        </p:txBody>
      </p:sp>
    </p:spTree>
    <p:extLst>
      <p:ext uri="{BB962C8B-B14F-4D97-AF65-F5344CB8AC3E}">
        <p14:creationId xmlns:p14="http://schemas.microsoft.com/office/powerpoint/2010/main" val="695127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ABDC5-9D07-7BD2-F19B-A7D86713079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70601DF4-7566-2BB0-649C-A4559B5CF0E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12DBCFDE-CC2D-EEB8-2100-0E2B9C17B3F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6016E3C-5E5A-053D-CFE1-068B707FDE8B}"/>
              </a:ext>
            </a:extLst>
          </p:cNvPr>
          <p:cNvSpPr>
            <a:spLocks noGrp="1"/>
          </p:cNvSpPr>
          <p:nvPr>
            <p:ph type="dt" sz="half" idx="10"/>
          </p:nvPr>
        </p:nvSpPr>
        <p:spPr/>
        <p:txBody>
          <a:bodyPr/>
          <a:lstStyle/>
          <a:p>
            <a:fld id="{314FF0F4-A888-4700-AA13-7D0FB0871FF6}" type="datetimeFigureOut">
              <a:rPr lang="en-US" smtClean="0"/>
              <a:pPr/>
              <a:t>5/31/2023</a:t>
            </a:fld>
            <a:endParaRPr lang="en-GB"/>
          </a:p>
        </p:txBody>
      </p:sp>
      <p:sp>
        <p:nvSpPr>
          <p:cNvPr id="6" name="Footer Placeholder 5">
            <a:extLst>
              <a:ext uri="{FF2B5EF4-FFF2-40B4-BE49-F238E27FC236}">
                <a16:creationId xmlns:a16="http://schemas.microsoft.com/office/drawing/2014/main" id="{364689DB-16A7-67AC-3A1F-63CC4F12DB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2BA9BE-906B-45CC-024A-39CD0BAB3D5D}"/>
              </a:ext>
            </a:extLst>
          </p:cNvPr>
          <p:cNvSpPr>
            <a:spLocks noGrp="1"/>
          </p:cNvSpPr>
          <p:nvPr>
            <p:ph type="sldNum" sz="quarter" idx="12"/>
          </p:nvPr>
        </p:nvSpPr>
        <p:spPr/>
        <p:txBody>
          <a:bodyPr/>
          <a:lstStyle/>
          <a:p>
            <a:fld id="{104F0754-FF31-4AD7-8B58-ADAB0ECFC03D}" type="slidenum">
              <a:rPr lang="en-GB" smtClean="0"/>
              <a:pPr/>
              <a:t>‹#›</a:t>
            </a:fld>
            <a:endParaRPr lang="en-GB"/>
          </a:p>
        </p:txBody>
      </p:sp>
    </p:spTree>
    <p:extLst>
      <p:ext uri="{BB962C8B-B14F-4D97-AF65-F5344CB8AC3E}">
        <p14:creationId xmlns:p14="http://schemas.microsoft.com/office/powerpoint/2010/main" val="797271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4FF0F4-A888-4700-AA13-7D0FB0871FF6}" type="datetimeFigureOut">
              <a:rPr lang="en-US" smtClean="0"/>
              <a:pPr/>
              <a:t>5/31/2023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4F0754-FF31-4AD7-8B58-ADAB0ECFC03D}"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121B-CA72-4253-3584-E0BC028FB73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91525F67-50C2-77A5-3AFB-A0BF9DB9F20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Y"/>
          </a:p>
        </p:txBody>
      </p:sp>
      <p:sp>
        <p:nvSpPr>
          <p:cNvPr id="4" name="Text Placeholder 3">
            <a:extLst>
              <a:ext uri="{FF2B5EF4-FFF2-40B4-BE49-F238E27FC236}">
                <a16:creationId xmlns:a16="http://schemas.microsoft.com/office/drawing/2014/main" id="{DA53314A-8378-37CD-C713-4D1FC05F60D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56E7C64-9911-B2C3-7F0D-8A08656A6478}"/>
              </a:ext>
            </a:extLst>
          </p:cNvPr>
          <p:cNvSpPr>
            <a:spLocks noGrp="1"/>
          </p:cNvSpPr>
          <p:nvPr>
            <p:ph type="dt" sz="half" idx="10"/>
          </p:nvPr>
        </p:nvSpPr>
        <p:spPr/>
        <p:txBody>
          <a:bodyPr/>
          <a:lstStyle/>
          <a:p>
            <a:fld id="{314FF0F4-A888-4700-AA13-7D0FB0871FF6}" type="datetimeFigureOut">
              <a:rPr lang="en-US" smtClean="0"/>
              <a:pPr/>
              <a:t>5/31/2023</a:t>
            </a:fld>
            <a:endParaRPr lang="en-GB"/>
          </a:p>
        </p:txBody>
      </p:sp>
      <p:sp>
        <p:nvSpPr>
          <p:cNvPr id="6" name="Footer Placeholder 5">
            <a:extLst>
              <a:ext uri="{FF2B5EF4-FFF2-40B4-BE49-F238E27FC236}">
                <a16:creationId xmlns:a16="http://schemas.microsoft.com/office/drawing/2014/main" id="{6FFE6BAF-BC15-6E1C-79B1-C4F7D8A11D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AA1D28-FAA9-75C4-6C1F-3B8CAA34BAA9}"/>
              </a:ext>
            </a:extLst>
          </p:cNvPr>
          <p:cNvSpPr>
            <a:spLocks noGrp="1"/>
          </p:cNvSpPr>
          <p:nvPr>
            <p:ph type="sldNum" sz="quarter" idx="12"/>
          </p:nvPr>
        </p:nvSpPr>
        <p:spPr/>
        <p:txBody>
          <a:bodyPr/>
          <a:lstStyle/>
          <a:p>
            <a:fld id="{104F0754-FF31-4AD7-8B58-ADAB0ECFC03D}" type="slidenum">
              <a:rPr lang="en-GB" smtClean="0"/>
              <a:pPr/>
              <a:t>‹#›</a:t>
            </a:fld>
            <a:endParaRPr lang="en-GB"/>
          </a:p>
        </p:txBody>
      </p:sp>
    </p:spTree>
    <p:extLst>
      <p:ext uri="{BB962C8B-B14F-4D97-AF65-F5344CB8AC3E}">
        <p14:creationId xmlns:p14="http://schemas.microsoft.com/office/powerpoint/2010/main" val="2771188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C8CC-AF67-DDB2-346B-8DC21F8594A6}"/>
              </a:ext>
            </a:extLst>
          </p:cNvPr>
          <p:cNvSpPr>
            <a:spLocks noGrp="1"/>
          </p:cNvSpPr>
          <p:nvPr>
            <p:ph type="title"/>
          </p:nvPr>
        </p:nvSpPr>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CE9FCD8E-D3AF-FEA5-3548-1DA660A533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C98B9089-CC98-3DED-78BF-7979CD5B2CAF}"/>
              </a:ext>
            </a:extLst>
          </p:cNvPr>
          <p:cNvSpPr>
            <a:spLocks noGrp="1"/>
          </p:cNvSpPr>
          <p:nvPr>
            <p:ph type="dt" sz="half" idx="10"/>
          </p:nvPr>
        </p:nvSpPr>
        <p:spPr/>
        <p:txBody>
          <a:bodyPr/>
          <a:lstStyle/>
          <a:p>
            <a:fld id="{314FF0F4-A888-4700-AA13-7D0FB0871FF6}" type="datetimeFigureOut">
              <a:rPr lang="en-US" smtClean="0"/>
              <a:pPr/>
              <a:t>5/31/2023</a:t>
            </a:fld>
            <a:endParaRPr lang="en-GB"/>
          </a:p>
        </p:txBody>
      </p:sp>
      <p:sp>
        <p:nvSpPr>
          <p:cNvPr id="5" name="Footer Placeholder 4">
            <a:extLst>
              <a:ext uri="{FF2B5EF4-FFF2-40B4-BE49-F238E27FC236}">
                <a16:creationId xmlns:a16="http://schemas.microsoft.com/office/drawing/2014/main" id="{9782B952-3312-6B42-07BB-3B6FF20EA3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DA9874-D7BD-3B98-D327-9576C3541344}"/>
              </a:ext>
            </a:extLst>
          </p:cNvPr>
          <p:cNvSpPr>
            <a:spLocks noGrp="1"/>
          </p:cNvSpPr>
          <p:nvPr>
            <p:ph type="sldNum" sz="quarter" idx="12"/>
          </p:nvPr>
        </p:nvSpPr>
        <p:spPr/>
        <p:txBody>
          <a:bodyPr/>
          <a:lstStyle/>
          <a:p>
            <a:fld id="{104F0754-FF31-4AD7-8B58-ADAB0ECFC03D}" type="slidenum">
              <a:rPr lang="en-GB" smtClean="0"/>
              <a:pPr/>
              <a:t>‹#›</a:t>
            </a:fld>
            <a:endParaRPr lang="en-GB"/>
          </a:p>
        </p:txBody>
      </p:sp>
    </p:spTree>
    <p:extLst>
      <p:ext uri="{BB962C8B-B14F-4D97-AF65-F5344CB8AC3E}">
        <p14:creationId xmlns:p14="http://schemas.microsoft.com/office/powerpoint/2010/main" val="4279690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B902B1-3A81-7E0E-F8A2-1DDF6EA6AB6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63537335-B9D2-61F0-BDBB-45B7451FE0C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A6AC4DA4-7F42-F328-3535-C3D4D8515C2C}"/>
              </a:ext>
            </a:extLst>
          </p:cNvPr>
          <p:cNvSpPr>
            <a:spLocks noGrp="1"/>
          </p:cNvSpPr>
          <p:nvPr>
            <p:ph type="dt" sz="half" idx="10"/>
          </p:nvPr>
        </p:nvSpPr>
        <p:spPr/>
        <p:txBody>
          <a:bodyPr/>
          <a:lstStyle/>
          <a:p>
            <a:fld id="{314FF0F4-A888-4700-AA13-7D0FB0871FF6}" type="datetimeFigureOut">
              <a:rPr lang="en-US" smtClean="0"/>
              <a:pPr/>
              <a:t>5/31/2023</a:t>
            </a:fld>
            <a:endParaRPr lang="en-GB"/>
          </a:p>
        </p:txBody>
      </p:sp>
      <p:sp>
        <p:nvSpPr>
          <p:cNvPr id="5" name="Footer Placeholder 4">
            <a:extLst>
              <a:ext uri="{FF2B5EF4-FFF2-40B4-BE49-F238E27FC236}">
                <a16:creationId xmlns:a16="http://schemas.microsoft.com/office/drawing/2014/main" id="{1A15BFD9-A5B2-F99A-6702-E5B66DB43A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00CCC6-088E-9EC8-86BF-85BC8C7793A3}"/>
              </a:ext>
            </a:extLst>
          </p:cNvPr>
          <p:cNvSpPr>
            <a:spLocks noGrp="1"/>
          </p:cNvSpPr>
          <p:nvPr>
            <p:ph type="sldNum" sz="quarter" idx="12"/>
          </p:nvPr>
        </p:nvSpPr>
        <p:spPr/>
        <p:txBody>
          <a:bodyPr/>
          <a:lstStyle/>
          <a:p>
            <a:fld id="{104F0754-FF31-4AD7-8B58-ADAB0ECFC03D}" type="slidenum">
              <a:rPr lang="en-GB" smtClean="0"/>
              <a:pPr/>
              <a:t>‹#›</a:t>
            </a:fld>
            <a:endParaRPr lang="en-GB"/>
          </a:p>
        </p:txBody>
      </p:sp>
    </p:spTree>
    <p:extLst>
      <p:ext uri="{BB962C8B-B14F-4D97-AF65-F5344CB8AC3E}">
        <p14:creationId xmlns:p14="http://schemas.microsoft.com/office/powerpoint/2010/main" val="347036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4FF0F4-A888-4700-AA13-7D0FB0871FF6}" type="datetimeFigureOut">
              <a:rPr lang="en-US" smtClean="0"/>
              <a:pPr/>
              <a:t>5/31/2023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4F0754-FF31-4AD7-8B58-ADAB0ECFC03D}"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4FF0F4-A888-4700-AA13-7D0FB0871FF6}" type="datetimeFigureOut">
              <a:rPr lang="en-US" smtClean="0"/>
              <a:pPr/>
              <a:t>5/31/2023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4F0754-FF31-4AD7-8B58-ADAB0ECFC03D}"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14FF0F4-A888-4700-AA13-7D0FB0871FF6}" type="datetimeFigureOut">
              <a:rPr lang="en-US" smtClean="0"/>
              <a:pPr/>
              <a:t>5/31/2023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4F0754-FF31-4AD7-8B58-ADAB0ECFC03D}"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14FF0F4-A888-4700-AA13-7D0FB0871FF6}" type="datetimeFigureOut">
              <a:rPr lang="en-US" smtClean="0"/>
              <a:pPr/>
              <a:t>5/31/2023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4F0754-FF31-4AD7-8B58-ADAB0ECFC03D}"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FF0F4-A888-4700-AA13-7D0FB0871FF6}" type="datetimeFigureOut">
              <a:rPr lang="en-US" smtClean="0"/>
              <a:pPr/>
              <a:t>5/31/2023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04F0754-FF31-4AD7-8B58-ADAB0ECFC03D}"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4FF0F4-A888-4700-AA13-7D0FB0871FF6}" type="datetimeFigureOut">
              <a:rPr lang="en-US" smtClean="0"/>
              <a:pPr/>
              <a:t>5/31/2023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4F0754-FF31-4AD7-8B58-ADAB0ECFC03D}"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14FF0F4-A888-4700-AA13-7D0FB0871FF6}" type="datetimeFigureOut">
              <a:rPr lang="en-US" smtClean="0"/>
              <a:pPr/>
              <a:t>5/31/2023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104F0754-FF31-4AD7-8B58-ADAB0ECFC03D}" type="slidenum">
              <a:rPr lang="en-GB" smtClean="0"/>
              <a:pPr/>
              <a:t>‹#›</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14FF0F4-A888-4700-AA13-7D0FB0871FF6}" type="datetimeFigureOut">
              <a:rPr lang="en-US" smtClean="0"/>
              <a:pPr/>
              <a:t>5/31/2023</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04F0754-FF31-4AD7-8B58-ADAB0ECFC03D}" type="slidenum">
              <a:rPr lang="en-GB" smtClean="0"/>
              <a:pPr/>
              <a:t>‹#›</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DFE827-2527-A83B-6287-99DCD0BFC35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Y"/>
          </a:p>
        </p:txBody>
      </p:sp>
      <p:sp>
        <p:nvSpPr>
          <p:cNvPr id="3" name="Text Placeholder 2">
            <a:extLst>
              <a:ext uri="{FF2B5EF4-FFF2-40B4-BE49-F238E27FC236}">
                <a16:creationId xmlns:a16="http://schemas.microsoft.com/office/drawing/2014/main" id="{954FDC8C-D147-B637-5EF5-5E902E3A3A5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D7BB28C8-B48A-CD8B-3C25-C24EEDD4D01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14FF0F4-A888-4700-AA13-7D0FB0871FF6}" type="datetimeFigureOut">
              <a:rPr lang="en-US" smtClean="0"/>
              <a:pPr/>
              <a:t>5/31/2023</a:t>
            </a:fld>
            <a:endParaRPr lang="en-GB"/>
          </a:p>
        </p:txBody>
      </p:sp>
      <p:sp>
        <p:nvSpPr>
          <p:cNvPr id="5" name="Footer Placeholder 4">
            <a:extLst>
              <a:ext uri="{FF2B5EF4-FFF2-40B4-BE49-F238E27FC236}">
                <a16:creationId xmlns:a16="http://schemas.microsoft.com/office/drawing/2014/main" id="{F46A699E-BD14-EBFD-BBFA-0222A08680D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74F28D-B32C-428A-83D5-B4EB3F7D564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4F0754-FF31-4AD7-8B58-ADAB0ECFC03D}" type="slidenum">
              <a:rPr lang="en-GB" smtClean="0"/>
              <a:pPr/>
              <a:t>‹#›</a:t>
            </a:fld>
            <a:endParaRPr lang="en-GB"/>
          </a:p>
        </p:txBody>
      </p:sp>
    </p:spTree>
    <p:extLst>
      <p:ext uri="{BB962C8B-B14F-4D97-AF65-F5344CB8AC3E}">
        <p14:creationId xmlns:p14="http://schemas.microsoft.com/office/powerpoint/2010/main" val="293617015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Y"/>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3.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3.xml"/><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eg"/><Relationship Id="rId1" Type="http://schemas.openxmlformats.org/officeDocument/2006/relationships/slideLayout" Target="../slideLayouts/slideLayout13.xml"/><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9CEA559-550E-446A-707C-EE50FB8476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768" y="93762"/>
            <a:ext cx="8748464" cy="5038303"/>
          </a:xfrm>
          <a:prstGeom prst="rect">
            <a:avLst/>
          </a:prstGeom>
          <a:ln>
            <a:noFill/>
          </a:ln>
          <a:effectLst>
            <a:softEdge rad="112500"/>
          </a:effectLst>
        </p:spPr>
      </p:pic>
      <p:sp>
        <p:nvSpPr>
          <p:cNvPr id="1331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FD89B84C-B67B-1A39-A8FE-CD2691E4F13B}"/>
              </a:ext>
            </a:extLst>
          </p:cNvPr>
          <p:cNvSpPr txBox="1"/>
          <p:nvPr/>
        </p:nvSpPr>
        <p:spPr>
          <a:xfrm>
            <a:off x="-828600" y="5132065"/>
            <a:ext cx="7704856" cy="1569660"/>
          </a:xfrm>
          <a:prstGeom prst="rect">
            <a:avLst/>
          </a:prstGeom>
          <a:noFill/>
        </p:spPr>
        <p:txBody>
          <a:bodyPr wrap="square" rtlCol="0">
            <a:spAutoFit/>
          </a:bodyPr>
          <a:lstStyle/>
          <a:p>
            <a:pPr algn="ctr"/>
            <a:r>
              <a:rPr lang="el-GR" sz="4800" b="1" dirty="0">
                <a:solidFill>
                  <a:srgbClr val="8DC26C"/>
                </a:solidFill>
              </a:rPr>
              <a:t>ΚΕΝΤΡΟ ΑΜΕΑ </a:t>
            </a:r>
          </a:p>
          <a:p>
            <a:pPr algn="ctr"/>
            <a:r>
              <a:rPr lang="el-GR" sz="4800" b="1" dirty="0">
                <a:solidFill>
                  <a:srgbClr val="8DC26C"/>
                </a:solidFill>
              </a:rPr>
              <a:t>ΑΓΙΟΣ ΛΑΖΑΡΟΣ </a:t>
            </a:r>
            <a:endParaRPr lang="en-CY" sz="4800" b="1" dirty="0">
              <a:solidFill>
                <a:srgbClr val="8DC26C"/>
              </a:solidFill>
            </a:endParaRPr>
          </a:p>
        </p:txBody>
      </p:sp>
      <p:pic>
        <p:nvPicPr>
          <p:cNvPr id="8" name="Picture 7">
            <a:extLst>
              <a:ext uri="{FF2B5EF4-FFF2-40B4-BE49-F238E27FC236}">
                <a16:creationId xmlns:a16="http://schemas.microsoft.com/office/drawing/2014/main" id="{93DD533B-CE92-492A-BD90-38781B14AA9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4524" y="5132065"/>
            <a:ext cx="1641232" cy="1430858"/>
          </a:xfrm>
          <a:prstGeom prst="flowChartConnector">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F776A-2C71-84D1-D0F2-3D93EFB8BDF1}"/>
              </a:ext>
            </a:extLst>
          </p:cNvPr>
          <p:cNvSpPr>
            <a:spLocks noGrp="1"/>
          </p:cNvSpPr>
          <p:nvPr>
            <p:ph type="title"/>
          </p:nvPr>
        </p:nvSpPr>
        <p:spPr/>
        <p:txBody>
          <a:bodyPr/>
          <a:lstStyle/>
          <a:p>
            <a:r>
              <a:rPr lang="el-GR" dirty="0"/>
              <a:t>Πρόγραμμα </a:t>
            </a:r>
            <a:r>
              <a:rPr lang="en-GB" dirty="0"/>
              <a:t>Keep me safe </a:t>
            </a:r>
            <a:endParaRPr lang="en-CY" dirty="0"/>
          </a:p>
        </p:txBody>
      </p:sp>
      <p:sp>
        <p:nvSpPr>
          <p:cNvPr id="3" name="Content Placeholder 2">
            <a:extLst>
              <a:ext uri="{FF2B5EF4-FFF2-40B4-BE49-F238E27FC236}">
                <a16:creationId xmlns:a16="http://schemas.microsoft.com/office/drawing/2014/main" id="{070F3C3F-3B8F-F62B-9DD3-86F40476C261}"/>
              </a:ext>
            </a:extLst>
          </p:cNvPr>
          <p:cNvSpPr>
            <a:spLocks noGrp="1"/>
          </p:cNvSpPr>
          <p:nvPr>
            <p:ph idx="1"/>
          </p:nvPr>
        </p:nvSpPr>
        <p:spPr>
          <a:xfrm>
            <a:off x="457200" y="1124744"/>
            <a:ext cx="8229600" cy="4536504"/>
          </a:xfrm>
        </p:spPr>
        <p:txBody>
          <a:bodyPr>
            <a:normAutofit/>
          </a:bodyPr>
          <a:lstStyle/>
          <a:p>
            <a:endParaRPr lang="el-GR" sz="2000"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Το πρόγραμμα εφαρμόζεται σε 2 ομάδες σε διαφορετικές ημέρες.</a:t>
            </a:r>
          </a:p>
          <a:p>
            <a:pPr marL="0" indent="0">
              <a:buNone/>
            </a:pPr>
            <a:endParaRPr lang="el-GR" dirty="0"/>
          </a:p>
          <a:p>
            <a:endParaRPr lang="el-GR" dirty="0"/>
          </a:p>
          <a:p>
            <a:endParaRPr lang="el-GR" dirty="0"/>
          </a:p>
          <a:p>
            <a:endParaRPr lang="el-GR" dirty="0"/>
          </a:p>
          <a:p>
            <a:endParaRPr lang="el-GR" dirty="0"/>
          </a:p>
          <a:p>
            <a:endParaRPr lang="el-GR" dirty="0"/>
          </a:p>
          <a:p>
            <a:endParaRPr lang="el-GR" dirty="0"/>
          </a:p>
          <a:p>
            <a:endParaRPr lang="el-GR" dirty="0"/>
          </a:p>
        </p:txBody>
      </p:sp>
      <p:sp>
        <p:nvSpPr>
          <p:cNvPr id="4" name="Rectangle 3">
            <a:extLst>
              <a:ext uri="{FF2B5EF4-FFF2-40B4-BE49-F238E27FC236}">
                <a16:creationId xmlns:a16="http://schemas.microsoft.com/office/drawing/2014/main" id="{8E791224-94E8-31C9-DCE3-E1F0B3F5CC29}"/>
              </a:ext>
            </a:extLst>
          </p:cNvPr>
          <p:cNvSpPr/>
          <p:nvPr/>
        </p:nvSpPr>
        <p:spPr>
          <a:xfrm>
            <a:off x="572006" y="3140968"/>
            <a:ext cx="3341578" cy="1440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800" dirty="0">
                <a:latin typeface="Arial" panose="020B0604020202020204" pitchFamily="34" charset="0"/>
                <a:cs typeface="Arial" panose="020B0604020202020204" pitchFamily="34" charset="0"/>
              </a:rPr>
              <a:t>Η πρώτη ομάδα αποτελείται απο άτομα της Επαγγελματικής εκπαίδευσης τα οποία εργάζονται σε διάφορα πλαίσια εργασίας. </a:t>
            </a:r>
          </a:p>
        </p:txBody>
      </p:sp>
      <p:sp>
        <p:nvSpPr>
          <p:cNvPr id="11" name="Oval 10">
            <a:extLst>
              <a:ext uri="{FF2B5EF4-FFF2-40B4-BE49-F238E27FC236}">
                <a16:creationId xmlns:a16="http://schemas.microsoft.com/office/drawing/2014/main" id="{E7D296DD-B7D2-AADC-9891-E008B91F49D6}"/>
              </a:ext>
            </a:extLst>
          </p:cNvPr>
          <p:cNvSpPr/>
          <p:nvPr/>
        </p:nvSpPr>
        <p:spPr>
          <a:xfrm>
            <a:off x="572006" y="5013176"/>
            <a:ext cx="7776864" cy="144505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l-GR" sz="2000" b="1"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latin typeface="Arial" panose="020B0604020202020204" pitchFamily="34" charset="0"/>
                <a:cs typeface="Arial" panose="020B0604020202020204" pitchFamily="34" charset="0"/>
              </a:rPr>
              <a:t>Στοχεύει στην ενδυνάμωση των νέων με μαθησιακές  δυσκολίες κατά της σεξουαλικής κακοποιήσης και της βίας. </a:t>
            </a:r>
          </a:p>
        </p:txBody>
      </p:sp>
      <p:sp>
        <p:nvSpPr>
          <p:cNvPr id="5" name="Rectangle 4">
            <a:extLst>
              <a:ext uri="{FF2B5EF4-FFF2-40B4-BE49-F238E27FC236}">
                <a16:creationId xmlns:a16="http://schemas.microsoft.com/office/drawing/2014/main" id="{A4DD8ACE-DF15-C897-7350-A82E96850E8D}"/>
              </a:ext>
            </a:extLst>
          </p:cNvPr>
          <p:cNvSpPr/>
          <p:nvPr/>
        </p:nvSpPr>
        <p:spPr>
          <a:xfrm>
            <a:off x="4486807" y="3140968"/>
            <a:ext cx="345638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latin typeface="Arial" panose="020B0604020202020204" pitchFamily="34" charset="0"/>
                <a:cs typeface="Arial" panose="020B0604020202020204" pitchFamily="34" charset="0"/>
              </a:rPr>
              <a:t>Η </a:t>
            </a:r>
            <a:r>
              <a:rPr lang="el-GR" sz="1800" dirty="0">
                <a:latin typeface="Arial" panose="020B0604020202020204" pitchFamily="34" charset="0"/>
                <a:cs typeface="Arial" panose="020B0604020202020204" pitchFamily="34" charset="0"/>
              </a:rPr>
              <a:t>δεύτερη ομάδα αποτελείται απο άτομα τα οποία παρακολουθούν το πρόγραμμα του Κέντρου Ημέρας. </a:t>
            </a:r>
          </a:p>
        </p:txBody>
      </p:sp>
      <p:cxnSp>
        <p:nvCxnSpPr>
          <p:cNvPr id="7" name="Straight Arrow Connector 6">
            <a:extLst>
              <a:ext uri="{FF2B5EF4-FFF2-40B4-BE49-F238E27FC236}">
                <a16:creationId xmlns:a16="http://schemas.microsoft.com/office/drawing/2014/main" id="{ED5F2D1F-7C1C-651F-B2E2-DC3301749DC9}"/>
              </a:ext>
            </a:extLst>
          </p:cNvPr>
          <p:cNvCxnSpPr/>
          <p:nvPr/>
        </p:nvCxnSpPr>
        <p:spPr>
          <a:xfrm>
            <a:off x="5508104" y="2636912"/>
            <a:ext cx="648072" cy="397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4165E32-5E54-D7D3-6E30-AA84A8768DEA}"/>
              </a:ext>
            </a:extLst>
          </p:cNvPr>
          <p:cNvCxnSpPr/>
          <p:nvPr/>
        </p:nvCxnSpPr>
        <p:spPr>
          <a:xfrm flipH="1">
            <a:off x="2051720" y="2636912"/>
            <a:ext cx="64807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04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C0AD89-DF11-2E29-C749-A1FB7A9457B0}"/>
              </a:ext>
            </a:extLst>
          </p:cNvPr>
          <p:cNvSpPr>
            <a:spLocks noGrp="1"/>
          </p:cNvSpPr>
          <p:nvPr>
            <p:ph idx="1"/>
          </p:nvPr>
        </p:nvSpPr>
        <p:spPr>
          <a:xfrm>
            <a:off x="457200" y="1234440"/>
            <a:ext cx="8229600" cy="4858856"/>
          </a:xfrm>
        </p:spPr>
        <p:txBody>
          <a:bodyPr>
            <a:normAutofit/>
          </a:bodyPr>
          <a:lstStyle/>
          <a:p>
            <a:endParaRPr lang="el-GR" sz="2100" dirty="0">
              <a:latin typeface="Arial" panose="020B0604020202020204" pitchFamily="34" charset="0"/>
              <a:cs typeface="Arial" panose="020B0604020202020204" pitchFamily="34" charset="0"/>
            </a:endParaRPr>
          </a:p>
          <a:p>
            <a:r>
              <a:rPr lang="el-GR" sz="2100" dirty="0">
                <a:latin typeface="Arial" panose="020B0604020202020204" pitchFamily="34" charset="0"/>
                <a:cs typeface="Arial" panose="020B0604020202020204" pitchFamily="34" charset="0"/>
              </a:rPr>
              <a:t>Νομοθεσία και πλαίσιο δικαιωμάτων ατόμων με ειδικές ανάγκες.</a:t>
            </a:r>
          </a:p>
          <a:p>
            <a:r>
              <a:rPr lang="el-GR" sz="2100" dirty="0">
                <a:latin typeface="Arial" panose="020B0604020202020204" pitchFamily="34" charset="0"/>
                <a:cs typeface="Arial" panose="020B0604020202020204" pitchFamily="34" charset="0"/>
              </a:rPr>
              <a:t>Γνωριμία και αναγνώριση συναισθημάτων .</a:t>
            </a:r>
          </a:p>
          <a:p>
            <a:r>
              <a:rPr lang="el-GR" sz="2100" dirty="0">
                <a:latin typeface="Arial" panose="020B0604020202020204" pitchFamily="34" charset="0"/>
                <a:cs typeface="Arial" panose="020B0604020202020204" pitchFamily="34" charset="0"/>
              </a:rPr>
              <a:t>Αντίληψη της κατάστασης του ανθρώπινου συναισθήματος</a:t>
            </a:r>
          </a:p>
          <a:p>
            <a:pPr marL="0" indent="0">
              <a:buNone/>
            </a:pPr>
            <a:r>
              <a:rPr lang="el-GR" sz="2100" dirty="0">
                <a:latin typeface="Arial" panose="020B0604020202020204" pitchFamily="34" charset="0"/>
                <a:cs typeface="Arial" panose="020B0604020202020204" pitchFamily="34" charset="0"/>
              </a:rPr>
              <a:t>    και διαχείρηση τους ( αρνητικά – θετικά). </a:t>
            </a:r>
          </a:p>
          <a:p>
            <a:r>
              <a:rPr lang="el-GR" sz="2100" dirty="0">
                <a:latin typeface="Arial" panose="020B0604020202020204" pitchFamily="34" charset="0"/>
                <a:cs typeface="Arial" panose="020B0604020202020204" pitchFamily="34" charset="0"/>
              </a:rPr>
              <a:t>Θετική και αρνητική συμπεριφορά  - αντίληψη, κατανόηση και εφαρμογή της .</a:t>
            </a:r>
          </a:p>
          <a:p>
            <a:r>
              <a:rPr lang="el-GR" sz="2100" dirty="0">
                <a:latin typeface="Arial" panose="020B0604020202020204" pitchFamily="34" charset="0"/>
                <a:cs typeface="Arial" panose="020B0604020202020204" pitchFamily="34" charset="0"/>
              </a:rPr>
              <a:t>Κανόνες ατομικής υγιεινής.</a:t>
            </a:r>
          </a:p>
          <a:p>
            <a:r>
              <a:rPr lang="el-GR" sz="2100" dirty="0">
                <a:latin typeface="Arial" panose="020B0604020202020204" pitchFamily="34" charset="0"/>
                <a:cs typeface="Arial" panose="020B0604020202020204" pitchFamily="34" charset="0"/>
              </a:rPr>
              <a:t>Δημόσιοι και ιδιωτικοί χώροι – κανόνες συμπεριφοράς.</a:t>
            </a:r>
          </a:p>
          <a:p>
            <a:r>
              <a:rPr lang="el-GR" sz="2100" dirty="0">
                <a:latin typeface="Arial" panose="020B0604020202020204" pitchFamily="34" charset="0"/>
                <a:cs typeface="Arial" panose="020B0604020202020204" pitchFamily="34" charset="0"/>
              </a:rPr>
              <a:t>Γνωριμία με το σώμα μου και του δικαιώματος να λέω «όχι».</a:t>
            </a:r>
          </a:p>
          <a:p>
            <a:r>
              <a:rPr lang="el-GR" sz="2100" dirty="0">
                <a:latin typeface="Arial" panose="020B0604020202020204" pitchFamily="34" charset="0"/>
                <a:cs typeface="Arial" panose="020B0604020202020204" pitchFamily="34" charset="0"/>
              </a:rPr>
              <a:t>Ενίσχυση της εικόνας του εαυτού και της αυτοπεποίθησης τους .</a:t>
            </a:r>
          </a:p>
          <a:p>
            <a:pPr marL="0" indent="0">
              <a:buNone/>
            </a:pPr>
            <a:endParaRPr lang="el-GR" dirty="0"/>
          </a:p>
          <a:p>
            <a:endParaRPr lang="el-GR" dirty="0"/>
          </a:p>
          <a:p>
            <a:endParaRPr lang="en-CY" dirty="0"/>
          </a:p>
        </p:txBody>
      </p:sp>
    </p:spTree>
    <p:extLst>
      <p:ext uri="{BB962C8B-B14F-4D97-AF65-F5344CB8AC3E}">
        <p14:creationId xmlns:p14="http://schemas.microsoft.com/office/powerpoint/2010/main" val="3014810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7DA97E-1EB4-7E54-CF96-1992A55E845A}"/>
              </a:ext>
            </a:extLst>
          </p:cNvPr>
          <p:cNvSpPr>
            <a:spLocks noGrp="1"/>
          </p:cNvSpPr>
          <p:nvPr>
            <p:ph idx="1"/>
          </p:nvPr>
        </p:nvSpPr>
        <p:spPr/>
        <p:txBody>
          <a:bodyPr/>
          <a:lstStyle/>
          <a:p>
            <a:pPr marL="0" indent="0">
              <a:buNone/>
            </a:pPr>
            <a:endParaRPr lang="el-GR" dirty="0"/>
          </a:p>
          <a:p>
            <a:pPr marL="0" indent="0">
              <a:buNone/>
            </a:pPr>
            <a:r>
              <a:rPr lang="el-GR" dirty="0"/>
              <a:t> </a:t>
            </a:r>
            <a:endParaRPr lang="en-CY" dirty="0"/>
          </a:p>
        </p:txBody>
      </p:sp>
      <p:pic>
        <p:nvPicPr>
          <p:cNvPr id="5" name="Picture 4">
            <a:extLst>
              <a:ext uri="{FF2B5EF4-FFF2-40B4-BE49-F238E27FC236}">
                <a16:creationId xmlns:a16="http://schemas.microsoft.com/office/drawing/2014/main" id="{284DC1AC-DB3F-4824-F607-7206768685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78421" y="342925"/>
            <a:ext cx="3024336" cy="314781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45D2D0E-C89C-BF3E-5FAD-7BF4F5DFA1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45876" y="3647752"/>
            <a:ext cx="3024338" cy="314781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F4C241F-F758-922F-02D1-81A97B2D1F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31243" y="1499360"/>
            <a:ext cx="5345832" cy="4009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0751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Προσαρμοσμένη Φυσική Αγωγή </a:t>
            </a:r>
            <a:endParaRPr lang="en-GB" dirty="0"/>
          </a:p>
        </p:txBody>
      </p:sp>
      <p:sp>
        <p:nvSpPr>
          <p:cNvPr id="3" name="Content Placeholder 2"/>
          <p:cNvSpPr>
            <a:spLocks noGrp="1"/>
          </p:cNvSpPr>
          <p:nvPr>
            <p:ph idx="1"/>
          </p:nvPr>
        </p:nvSpPr>
        <p:spPr>
          <a:xfrm>
            <a:off x="430952" y="1823360"/>
            <a:ext cx="8229600" cy="4389120"/>
          </a:xfrm>
        </p:spPr>
        <p:txBody>
          <a:bodyPr>
            <a:normAutofit fontScale="85000" lnSpcReduction="20000"/>
          </a:bodyPr>
          <a:lstStyle/>
          <a:p>
            <a:pPr lvl="0"/>
            <a:endParaRPr lang="el-GR" dirty="0"/>
          </a:p>
          <a:p>
            <a:pPr marL="0" lvl="0" indent="0">
              <a:buNone/>
            </a:pPr>
            <a:r>
              <a:rPr lang="el-GR" dirty="0"/>
              <a:t>Σκοπός της Προσαρμοσμένης Φυσικής Αγωγής είναι ίδιος με αυτόν της Φυσικής Αγωγής στη γενική εκπαίδευση ανεξάρτητα από τις προσαρμογές, που απαιτούνται στις διάφορες παιδαγωγικές συνθήκες. </a:t>
            </a:r>
          </a:p>
          <a:p>
            <a:pPr lvl="0"/>
            <a:endParaRPr lang="el-GR" dirty="0"/>
          </a:p>
          <a:p>
            <a:pPr lvl="0">
              <a:buNone/>
            </a:pPr>
            <a:r>
              <a:rPr lang="el-GR" dirty="0"/>
              <a:t>Έτσι η ΠΦΑ συμβάλλει κατά προτεραιότητα :</a:t>
            </a:r>
          </a:p>
          <a:p>
            <a:pPr lvl="0"/>
            <a:r>
              <a:rPr lang="el-GR" dirty="0"/>
              <a:t>στη φυσική και κινητική ανάπτυξη των μαθητών με ειδικές εκπαιδευτικές ανάγκες</a:t>
            </a:r>
          </a:p>
          <a:p>
            <a:pPr lvl="0"/>
            <a:r>
              <a:rPr lang="el-GR" dirty="0"/>
              <a:t> στην ψυχική και γνωστική / νοητική τους καλλιέργεια</a:t>
            </a:r>
          </a:p>
          <a:p>
            <a:pPr lvl="0"/>
            <a:r>
              <a:rPr lang="el-GR" dirty="0"/>
              <a:t>στην ανάπτυξη της προσωπικότητας</a:t>
            </a:r>
          </a:p>
          <a:p>
            <a:pPr lvl="0"/>
            <a:r>
              <a:rPr lang="el-GR" dirty="0"/>
              <a:t>στην αρμονική τους ένταξη στην κοινωνία </a:t>
            </a:r>
          </a:p>
          <a:p>
            <a:pPr lvl="0"/>
            <a:r>
              <a:rPr lang="el-GR" dirty="0"/>
              <a:t> στην </a:t>
            </a:r>
            <a:r>
              <a:rPr lang="el-GR" dirty="0" err="1"/>
              <a:t>αλληλοαποδοχή</a:t>
            </a:r>
            <a:r>
              <a:rPr lang="el-GR" dirty="0"/>
              <a:t> τους με το κοινωνικό σύνολο</a:t>
            </a:r>
          </a:p>
          <a:p>
            <a:pPr>
              <a:buNone/>
            </a:pP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03A8B2-353C-0CD9-E550-634C65EFBE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332656"/>
            <a:ext cx="3528392" cy="2736304"/>
          </a:xfrm>
          <a:prstGeom prst="rect">
            <a:avLst/>
          </a:prstGeom>
          <a:ln>
            <a:noFill/>
          </a:ln>
          <a:effectLst>
            <a:softEdge rad="112500"/>
          </a:effectLst>
        </p:spPr>
      </p:pic>
      <p:pic>
        <p:nvPicPr>
          <p:cNvPr id="7" name="Picture 6">
            <a:extLst>
              <a:ext uri="{FF2B5EF4-FFF2-40B4-BE49-F238E27FC236}">
                <a16:creationId xmlns:a16="http://schemas.microsoft.com/office/drawing/2014/main" id="{E7332FC3-DA81-17D3-95D3-5CBB7D434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65" y="3356992"/>
            <a:ext cx="3556312" cy="2736304"/>
          </a:xfrm>
          <a:prstGeom prst="rect">
            <a:avLst/>
          </a:prstGeom>
          <a:ln>
            <a:noFill/>
          </a:ln>
          <a:effectLst>
            <a:softEdge rad="112500"/>
          </a:effectLst>
        </p:spPr>
      </p:pic>
      <p:pic>
        <p:nvPicPr>
          <p:cNvPr id="9" name="Picture 8">
            <a:extLst>
              <a:ext uri="{FF2B5EF4-FFF2-40B4-BE49-F238E27FC236}">
                <a16:creationId xmlns:a16="http://schemas.microsoft.com/office/drawing/2014/main" id="{4A304895-3EDB-3EE4-BFFA-6AE80973F6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79" y="548680"/>
            <a:ext cx="3052255" cy="5400600"/>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6A2B9F-D796-9C1D-B477-BBFD489A0C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445" r="27363"/>
          <a:stretch/>
        </p:blipFill>
        <p:spPr>
          <a:xfrm>
            <a:off x="959482" y="103647"/>
            <a:ext cx="3118886" cy="2587658"/>
          </a:xfrm>
          <a:prstGeom prst="rect">
            <a:avLst/>
          </a:prstGeom>
          <a:ln>
            <a:noFill/>
          </a:ln>
          <a:effectLst>
            <a:softEdge rad="112500"/>
          </a:effectLst>
        </p:spPr>
      </p:pic>
      <p:pic>
        <p:nvPicPr>
          <p:cNvPr id="10" name="Picture 9">
            <a:extLst>
              <a:ext uri="{FF2B5EF4-FFF2-40B4-BE49-F238E27FC236}">
                <a16:creationId xmlns:a16="http://schemas.microsoft.com/office/drawing/2014/main" id="{71BE3B03-5F30-38B5-A2D7-6644DF0C0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34" y="3429000"/>
            <a:ext cx="5485573" cy="2789343"/>
          </a:xfrm>
          <a:prstGeom prst="rect">
            <a:avLst/>
          </a:prstGeom>
          <a:ln>
            <a:noFill/>
          </a:ln>
          <a:effectLst>
            <a:softEdge rad="112500"/>
          </a:effectLst>
        </p:spPr>
      </p:pic>
      <p:pic>
        <p:nvPicPr>
          <p:cNvPr id="12" name="Picture 11">
            <a:extLst>
              <a:ext uri="{FF2B5EF4-FFF2-40B4-BE49-F238E27FC236}">
                <a16:creationId xmlns:a16="http://schemas.microsoft.com/office/drawing/2014/main" id="{10233E96-9E0A-83AF-AD7F-914372FF63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 t="-929" r="24074" b="929"/>
          <a:stretch/>
        </p:blipFill>
        <p:spPr>
          <a:xfrm>
            <a:off x="5936917" y="2904207"/>
            <a:ext cx="2939549" cy="2232248"/>
          </a:xfrm>
          <a:prstGeom prst="rect">
            <a:avLst/>
          </a:prstGeom>
          <a:ln>
            <a:noFill/>
          </a:ln>
          <a:effectLst>
            <a:softEdge rad="112500"/>
          </a:effectLst>
        </p:spPr>
      </p:pic>
      <p:pic>
        <p:nvPicPr>
          <p:cNvPr id="14" name="Picture 13">
            <a:extLst>
              <a:ext uri="{FF2B5EF4-FFF2-40B4-BE49-F238E27FC236}">
                <a16:creationId xmlns:a16="http://schemas.microsoft.com/office/drawing/2014/main" id="{E5A5E592-9A71-EA05-8F96-904885965E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42" r="17575"/>
          <a:stretch/>
        </p:blipFill>
        <p:spPr>
          <a:xfrm>
            <a:off x="5064594" y="103647"/>
            <a:ext cx="3107808" cy="2352886"/>
          </a:xfrm>
          <a:prstGeom prst="rect">
            <a:avLst/>
          </a:prstGeom>
          <a:ln>
            <a:noFill/>
          </a:ln>
          <a:effectLst>
            <a:softEdge rad="112500"/>
          </a:effectLst>
        </p:spPr>
      </p:pic>
    </p:spTree>
    <p:extLst>
      <p:ext uri="{BB962C8B-B14F-4D97-AF65-F5344CB8AC3E}">
        <p14:creationId xmlns:p14="http://schemas.microsoft.com/office/powerpoint/2010/main" val="1953916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294C0-5043-1A06-816E-FEDC7421E0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85" y="181073"/>
            <a:ext cx="3310561" cy="1488494"/>
          </a:xfrm>
          <a:prstGeom prst="rect">
            <a:avLst/>
          </a:prstGeom>
          <a:ln>
            <a:noFill/>
          </a:ln>
          <a:effectLst>
            <a:softEdge rad="112500"/>
          </a:effectLst>
        </p:spPr>
      </p:pic>
      <p:pic>
        <p:nvPicPr>
          <p:cNvPr id="7" name="Picture 6">
            <a:extLst>
              <a:ext uri="{FF2B5EF4-FFF2-40B4-BE49-F238E27FC236}">
                <a16:creationId xmlns:a16="http://schemas.microsoft.com/office/drawing/2014/main" id="{64948866-65D1-EC2B-B0DD-742B798A66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01" t="7633" r="28478" b="20872"/>
          <a:stretch/>
        </p:blipFill>
        <p:spPr>
          <a:xfrm rot="5400000">
            <a:off x="2887251" y="1493013"/>
            <a:ext cx="3686755" cy="2438567"/>
          </a:xfrm>
          <a:prstGeom prst="rect">
            <a:avLst/>
          </a:prstGeom>
          <a:ln>
            <a:noFill/>
          </a:ln>
          <a:effectLst>
            <a:softEdge rad="112500"/>
          </a:effectLst>
        </p:spPr>
      </p:pic>
      <p:pic>
        <p:nvPicPr>
          <p:cNvPr id="9" name="Picture 8">
            <a:extLst>
              <a:ext uri="{FF2B5EF4-FFF2-40B4-BE49-F238E27FC236}">
                <a16:creationId xmlns:a16="http://schemas.microsoft.com/office/drawing/2014/main" id="{72FA0271-CADF-B23D-FB3F-6D56DCC526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483"/>
          <a:stretch/>
        </p:blipFill>
        <p:spPr>
          <a:xfrm>
            <a:off x="4900512" y="4612363"/>
            <a:ext cx="3888432" cy="1953941"/>
          </a:xfrm>
          <a:prstGeom prst="rect">
            <a:avLst/>
          </a:prstGeom>
          <a:ln>
            <a:noFill/>
          </a:ln>
          <a:effectLst>
            <a:softEdge rad="112500"/>
          </a:effectLst>
        </p:spPr>
      </p:pic>
      <p:pic>
        <p:nvPicPr>
          <p:cNvPr id="11" name="Picture 10">
            <a:extLst>
              <a:ext uri="{FF2B5EF4-FFF2-40B4-BE49-F238E27FC236}">
                <a16:creationId xmlns:a16="http://schemas.microsoft.com/office/drawing/2014/main" id="{FE1C4C11-5A4A-28AC-10CC-A1FE6DE226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242" r="23840"/>
          <a:stretch/>
        </p:blipFill>
        <p:spPr>
          <a:xfrm>
            <a:off x="255092" y="3717032"/>
            <a:ext cx="3134422" cy="2880915"/>
          </a:xfrm>
          <a:prstGeom prst="rect">
            <a:avLst/>
          </a:prstGeom>
          <a:ln>
            <a:noFill/>
          </a:ln>
          <a:effectLst>
            <a:softEdge rad="112500"/>
          </a:effectLst>
        </p:spPr>
      </p:pic>
      <p:pic>
        <p:nvPicPr>
          <p:cNvPr id="13" name="Picture 12">
            <a:extLst>
              <a:ext uri="{FF2B5EF4-FFF2-40B4-BE49-F238E27FC236}">
                <a16:creationId xmlns:a16="http://schemas.microsoft.com/office/drawing/2014/main" id="{6C3B0AFE-30DD-0FD0-0715-76F140C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653" r="30147"/>
          <a:stretch/>
        </p:blipFill>
        <p:spPr>
          <a:xfrm>
            <a:off x="5949913" y="229110"/>
            <a:ext cx="3024336" cy="2880915"/>
          </a:xfrm>
          <a:prstGeom prst="rect">
            <a:avLst/>
          </a:prstGeom>
          <a:ln>
            <a:noFill/>
          </a:ln>
          <a:effectLst>
            <a:softEdge rad="112500"/>
          </a:effectLst>
        </p:spPr>
      </p:pic>
    </p:spTree>
    <p:extLst>
      <p:ext uri="{BB962C8B-B14F-4D97-AF65-F5344CB8AC3E}">
        <p14:creationId xmlns:p14="http://schemas.microsoft.com/office/powerpoint/2010/main" val="1342159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987E67-E086-5D27-7C51-CC8E0B6875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54" r="14606" b="18805"/>
          <a:stretch/>
        </p:blipFill>
        <p:spPr>
          <a:xfrm>
            <a:off x="490465" y="297246"/>
            <a:ext cx="4392488" cy="2327355"/>
          </a:xfrm>
          <a:prstGeom prst="rect">
            <a:avLst/>
          </a:prstGeom>
        </p:spPr>
      </p:pic>
      <p:pic>
        <p:nvPicPr>
          <p:cNvPr id="7" name="Picture 6">
            <a:extLst>
              <a:ext uri="{FF2B5EF4-FFF2-40B4-BE49-F238E27FC236}">
                <a16:creationId xmlns:a16="http://schemas.microsoft.com/office/drawing/2014/main" id="{8B6D425A-91A6-567F-6AEE-601899BE14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39" r="6563"/>
          <a:stretch/>
        </p:blipFill>
        <p:spPr>
          <a:xfrm>
            <a:off x="4634072" y="3603595"/>
            <a:ext cx="4073420" cy="2724716"/>
          </a:xfrm>
          <a:prstGeom prst="rect">
            <a:avLst/>
          </a:prstGeom>
        </p:spPr>
      </p:pic>
      <p:pic>
        <p:nvPicPr>
          <p:cNvPr id="9" name="Picture 8">
            <a:extLst>
              <a:ext uri="{FF2B5EF4-FFF2-40B4-BE49-F238E27FC236}">
                <a16:creationId xmlns:a16="http://schemas.microsoft.com/office/drawing/2014/main" id="{9EA62827-73D9-3E3A-7A4C-326724198C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90" r="24812"/>
          <a:stretch/>
        </p:blipFill>
        <p:spPr>
          <a:xfrm rot="5400000">
            <a:off x="5791795" y="332624"/>
            <a:ext cx="2951073" cy="2880320"/>
          </a:xfrm>
          <a:prstGeom prst="rect">
            <a:avLst/>
          </a:prstGeom>
        </p:spPr>
      </p:pic>
      <p:pic>
        <p:nvPicPr>
          <p:cNvPr id="11" name="Picture 10">
            <a:extLst>
              <a:ext uri="{FF2B5EF4-FFF2-40B4-BE49-F238E27FC236}">
                <a16:creationId xmlns:a16="http://schemas.microsoft.com/office/drawing/2014/main" id="{631993C5-7708-D72D-FFBF-26C3452EE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041" r="19586"/>
          <a:stretch/>
        </p:blipFill>
        <p:spPr>
          <a:xfrm>
            <a:off x="463080" y="3248321"/>
            <a:ext cx="3735789" cy="2327355"/>
          </a:xfrm>
          <a:prstGeom prst="rect">
            <a:avLst/>
          </a:prstGeom>
        </p:spPr>
      </p:pic>
    </p:spTree>
    <p:extLst>
      <p:ext uri="{BB962C8B-B14F-4D97-AF65-F5344CB8AC3E}">
        <p14:creationId xmlns:p14="http://schemas.microsoft.com/office/powerpoint/2010/main" val="243125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C676-2BFB-6AFC-E337-35E585A531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53" t="23740" r="23225"/>
          <a:stretch/>
        </p:blipFill>
        <p:spPr>
          <a:xfrm>
            <a:off x="1979712" y="116632"/>
            <a:ext cx="5012975" cy="3136729"/>
          </a:xfrm>
          <a:prstGeom prst="rect">
            <a:avLst/>
          </a:prstGeom>
        </p:spPr>
      </p:pic>
      <p:pic>
        <p:nvPicPr>
          <p:cNvPr id="5" name="Picture 4">
            <a:extLst>
              <a:ext uri="{FF2B5EF4-FFF2-40B4-BE49-F238E27FC236}">
                <a16:creationId xmlns:a16="http://schemas.microsoft.com/office/drawing/2014/main" id="{6A8D6FB4-4DDC-EB32-7664-C5F05C514D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7498" b="15350"/>
          <a:stretch/>
        </p:blipFill>
        <p:spPr>
          <a:xfrm>
            <a:off x="179512" y="3489852"/>
            <a:ext cx="4112642" cy="3136729"/>
          </a:xfrm>
          <a:prstGeom prst="rect">
            <a:avLst/>
          </a:prstGeom>
        </p:spPr>
      </p:pic>
      <p:pic>
        <p:nvPicPr>
          <p:cNvPr id="11" name="Picture 10">
            <a:extLst>
              <a:ext uri="{FF2B5EF4-FFF2-40B4-BE49-F238E27FC236}">
                <a16:creationId xmlns:a16="http://schemas.microsoft.com/office/drawing/2014/main" id="{B6ECB655-5C19-F0BE-AF9B-A91075C860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50" t="16489" r="16563" b="882"/>
          <a:stretch/>
        </p:blipFill>
        <p:spPr>
          <a:xfrm>
            <a:off x="5148064" y="3505565"/>
            <a:ext cx="3694619" cy="3132174"/>
          </a:xfrm>
          <a:prstGeom prst="rect">
            <a:avLst/>
          </a:prstGeom>
        </p:spPr>
      </p:pic>
    </p:spTree>
    <p:extLst>
      <p:ext uri="{BB962C8B-B14F-4D97-AF65-F5344CB8AC3E}">
        <p14:creationId xmlns:p14="http://schemas.microsoft.com/office/powerpoint/2010/main" val="4071886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484BB-D274-A798-0C47-EA624690EA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185" r="30904" b="21538"/>
          <a:stretch/>
        </p:blipFill>
        <p:spPr>
          <a:xfrm>
            <a:off x="4860032" y="131402"/>
            <a:ext cx="3192288" cy="3227323"/>
          </a:xfrm>
          <a:prstGeom prst="rect">
            <a:avLst/>
          </a:prstGeom>
        </p:spPr>
      </p:pic>
      <p:pic>
        <p:nvPicPr>
          <p:cNvPr id="7" name="Picture 6">
            <a:extLst>
              <a:ext uri="{FF2B5EF4-FFF2-40B4-BE49-F238E27FC236}">
                <a16:creationId xmlns:a16="http://schemas.microsoft.com/office/drawing/2014/main" id="{50B51991-2DE2-2715-1907-4EC72E6E9E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69" t="12945" r="47769" b="7293"/>
          <a:stretch/>
        </p:blipFill>
        <p:spPr>
          <a:xfrm>
            <a:off x="7341546" y="3429000"/>
            <a:ext cx="1394850" cy="3344766"/>
          </a:xfrm>
          <a:prstGeom prst="rect">
            <a:avLst/>
          </a:prstGeom>
        </p:spPr>
      </p:pic>
      <p:pic>
        <p:nvPicPr>
          <p:cNvPr id="9" name="Picture 8">
            <a:extLst>
              <a:ext uri="{FF2B5EF4-FFF2-40B4-BE49-F238E27FC236}">
                <a16:creationId xmlns:a16="http://schemas.microsoft.com/office/drawing/2014/main" id="{C1A04D01-B10B-046A-0461-337F64666A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92" r="35234"/>
          <a:stretch/>
        </p:blipFill>
        <p:spPr>
          <a:xfrm>
            <a:off x="3851921" y="3425834"/>
            <a:ext cx="2931878" cy="3347933"/>
          </a:xfrm>
          <a:prstGeom prst="rect">
            <a:avLst/>
          </a:prstGeom>
        </p:spPr>
      </p:pic>
      <p:pic>
        <p:nvPicPr>
          <p:cNvPr id="11" name="Picture 10">
            <a:extLst>
              <a:ext uri="{FF2B5EF4-FFF2-40B4-BE49-F238E27FC236}">
                <a16:creationId xmlns:a16="http://schemas.microsoft.com/office/drawing/2014/main" id="{52AC24A3-E8E6-C2CC-BA8E-67FCB3C081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201" t="14389" r="27425" b="3649"/>
          <a:stretch/>
        </p:blipFill>
        <p:spPr>
          <a:xfrm>
            <a:off x="676875" y="-11032"/>
            <a:ext cx="3600400" cy="3369757"/>
          </a:xfrm>
          <a:prstGeom prst="rect">
            <a:avLst/>
          </a:prstGeom>
        </p:spPr>
      </p:pic>
      <p:pic>
        <p:nvPicPr>
          <p:cNvPr id="13" name="Picture 12">
            <a:extLst>
              <a:ext uri="{FF2B5EF4-FFF2-40B4-BE49-F238E27FC236}">
                <a16:creationId xmlns:a16="http://schemas.microsoft.com/office/drawing/2014/main" id="{85380DFA-391C-599D-0916-B9BC4ACD08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773" r="27490"/>
          <a:stretch/>
        </p:blipFill>
        <p:spPr>
          <a:xfrm>
            <a:off x="199703" y="3404010"/>
            <a:ext cx="3126608" cy="3369757"/>
          </a:xfrm>
          <a:prstGeom prst="rect">
            <a:avLst/>
          </a:prstGeom>
        </p:spPr>
      </p:pic>
    </p:spTree>
    <p:extLst>
      <p:ext uri="{BB962C8B-B14F-4D97-AF65-F5344CB8AC3E}">
        <p14:creationId xmlns:p14="http://schemas.microsoft.com/office/powerpoint/2010/main" val="3415717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FB36E-19BA-9C9A-81AE-8223FEE0402F}"/>
              </a:ext>
            </a:extLst>
          </p:cNvPr>
          <p:cNvSpPr>
            <a:spLocks noGrp="1"/>
          </p:cNvSpPr>
          <p:nvPr>
            <p:ph type="title"/>
          </p:nvPr>
        </p:nvSpPr>
        <p:spPr>
          <a:xfrm>
            <a:off x="914400" y="1196752"/>
            <a:ext cx="8229600" cy="1143000"/>
          </a:xfrm>
        </p:spPr>
        <p:txBody>
          <a:bodyPr>
            <a:normAutofit fontScale="90000"/>
          </a:bodyPr>
          <a:lstStyle/>
          <a:p>
            <a:r>
              <a:rPr lang="el-GR" sz="31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ΚΕΝΤΡΟ ΑΜΕΑ </a:t>
            </a:r>
            <a:br>
              <a:rPr lang="el-GR" sz="31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br>
            <a:r>
              <a:rPr lang="el-GR" sz="31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ΑΓΙΟΣ ΛΑΖΑΡΟΣ</a:t>
            </a:r>
            <a:br>
              <a:rPr lang="en-US" sz="4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CY" dirty="0"/>
          </a:p>
        </p:txBody>
      </p:sp>
      <p:sp>
        <p:nvSpPr>
          <p:cNvPr id="3" name="Content Placeholder 2">
            <a:extLst>
              <a:ext uri="{FF2B5EF4-FFF2-40B4-BE49-F238E27FC236}">
                <a16:creationId xmlns:a16="http://schemas.microsoft.com/office/drawing/2014/main" id="{749BFBF3-F003-1731-C101-AE2098E05F5E}"/>
              </a:ext>
            </a:extLst>
          </p:cNvPr>
          <p:cNvSpPr>
            <a:spLocks noGrp="1"/>
          </p:cNvSpPr>
          <p:nvPr>
            <p:ph idx="1"/>
          </p:nvPr>
        </p:nvSpPr>
        <p:spPr>
          <a:xfrm>
            <a:off x="457200" y="1844824"/>
            <a:ext cx="8229600" cy="2088232"/>
          </a:xfrm>
        </p:spPr>
        <p:txBody>
          <a:bodyPr>
            <a:normAutofit fontScale="92500" lnSpcReduction="20000"/>
          </a:bodyPr>
          <a:lstStyle/>
          <a:p>
            <a:pPr>
              <a:buFont typeface="Arial" pitchFamily="34" charset="0"/>
              <a:buChar char="•"/>
            </a:pPr>
            <a:r>
              <a:rPr lang="el-GR" sz="2000" dirty="0">
                <a:latin typeface="Arial" panose="020B0604020202020204" pitchFamily="34" charset="0"/>
                <a:cs typeface="Arial" panose="020B0604020202020204" pitchFamily="34" charset="0"/>
              </a:rPr>
              <a:t>Το Κέντρο Αμέα Αγίου Λαζάρου για άτομα με ειδικές ανάγκες είναι ένας μη κερδοσκοπικός, μη κυβερνητικός οργανισμός που προσφέρει υπηρεσίες σε ενήλικες με  νοητική και αναπτυξιακή αναπηρία από το 1995.</a:t>
            </a:r>
          </a:p>
          <a:p>
            <a:endParaRPr lang="el-GR" sz="2000" dirty="0">
              <a:latin typeface="Arial" panose="020B0604020202020204" pitchFamily="34" charset="0"/>
              <a:cs typeface="Arial" panose="020B0604020202020204" pitchFamily="34" charset="0"/>
            </a:endParaRPr>
          </a:p>
          <a:p>
            <a:pPr>
              <a:buFont typeface="Arial" pitchFamily="34" charset="0"/>
              <a:buChar char="•"/>
            </a:pPr>
            <a:r>
              <a:rPr lang="el-GR" sz="2000" dirty="0">
                <a:latin typeface="Arial" panose="020B0604020202020204" pitchFamily="34" charset="0"/>
                <a:cs typeface="Arial" panose="020B0604020202020204" pitchFamily="34" charset="0"/>
              </a:rPr>
              <a:t>Το Κέντρο βασίζεται στις αρχές που υπαγορεύουν οι σύγχρονες ανθρωπιστικές και κοινωνικές επιστήμες σχετικά με τα άτομα με αναπηρία.  </a:t>
            </a:r>
          </a:p>
          <a:p>
            <a:endParaRPr lang="en-CY" dirty="0"/>
          </a:p>
        </p:txBody>
      </p:sp>
      <p:sp>
        <p:nvSpPr>
          <p:cNvPr id="5" name="Oval 4">
            <a:extLst>
              <a:ext uri="{FF2B5EF4-FFF2-40B4-BE49-F238E27FC236}">
                <a16:creationId xmlns:a16="http://schemas.microsoft.com/office/drawing/2014/main" id="{076D975F-984B-DAAE-D444-956EA0E2CF7C}"/>
              </a:ext>
            </a:extLst>
          </p:cNvPr>
          <p:cNvSpPr/>
          <p:nvPr/>
        </p:nvSpPr>
        <p:spPr>
          <a:xfrm>
            <a:off x="1187624" y="3957323"/>
            <a:ext cx="6552728" cy="244827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2400" b="1" dirty="0">
                <a:solidFill>
                  <a:schemeClr val="accent3">
                    <a:lumMod val="50000"/>
                  </a:schemeClr>
                </a:solidFill>
                <a:latin typeface="Arial" panose="020B0604020202020204" pitchFamily="34" charset="0"/>
                <a:cs typeface="Arial" panose="020B0604020202020204" pitchFamily="34" charset="0"/>
              </a:rPr>
              <a:t>Στόχος μας είναι η ευημερία και η κοινωνική ενσωμάτωση των ατόμων με αναπηρία.</a:t>
            </a:r>
            <a:endParaRPr lang="en-GB" sz="2400" b="1"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967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463A6-4DC8-F324-225D-83ED5EA23C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587" r="35038" b="16737"/>
          <a:stretch/>
        </p:blipFill>
        <p:spPr>
          <a:xfrm>
            <a:off x="107504" y="148255"/>
            <a:ext cx="3600400" cy="3424761"/>
          </a:xfrm>
          <a:prstGeom prst="rect">
            <a:avLst/>
          </a:prstGeom>
        </p:spPr>
      </p:pic>
      <p:pic>
        <p:nvPicPr>
          <p:cNvPr id="5" name="Picture 4">
            <a:extLst>
              <a:ext uri="{FF2B5EF4-FFF2-40B4-BE49-F238E27FC236}">
                <a16:creationId xmlns:a16="http://schemas.microsoft.com/office/drawing/2014/main" id="{32B44274-A987-5561-E279-9A39EB6234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35" t="15192" r="27228" b="11631"/>
          <a:stretch/>
        </p:blipFill>
        <p:spPr>
          <a:xfrm>
            <a:off x="4355976" y="3354812"/>
            <a:ext cx="4392488" cy="3009914"/>
          </a:xfrm>
          <a:prstGeom prst="rect">
            <a:avLst/>
          </a:prstGeom>
        </p:spPr>
      </p:pic>
      <p:pic>
        <p:nvPicPr>
          <p:cNvPr id="7" name="Picture 6">
            <a:extLst>
              <a:ext uri="{FF2B5EF4-FFF2-40B4-BE49-F238E27FC236}">
                <a16:creationId xmlns:a16="http://schemas.microsoft.com/office/drawing/2014/main" id="{A5C9D487-E167-9840-54C3-A72D4075C9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57" t="19947" r="18630" b="32785"/>
          <a:stretch/>
        </p:blipFill>
        <p:spPr>
          <a:xfrm>
            <a:off x="3923928" y="181926"/>
            <a:ext cx="5112568" cy="1944216"/>
          </a:xfrm>
          <a:prstGeom prst="rect">
            <a:avLst/>
          </a:prstGeom>
        </p:spPr>
      </p:pic>
      <p:pic>
        <p:nvPicPr>
          <p:cNvPr id="9" name="Picture 8">
            <a:extLst>
              <a:ext uri="{FF2B5EF4-FFF2-40B4-BE49-F238E27FC236}">
                <a16:creationId xmlns:a16="http://schemas.microsoft.com/office/drawing/2014/main" id="{8480F8D7-F562-30B4-6336-1FC68AC543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431" r="32763"/>
          <a:stretch/>
        </p:blipFill>
        <p:spPr>
          <a:xfrm>
            <a:off x="611560" y="3771088"/>
            <a:ext cx="3384377" cy="2938657"/>
          </a:xfrm>
          <a:prstGeom prst="rect">
            <a:avLst/>
          </a:prstGeom>
        </p:spPr>
      </p:pic>
    </p:spTree>
    <p:extLst>
      <p:ext uri="{BB962C8B-B14F-4D97-AF65-F5344CB8AC3E}">
        <p14:creationId xmlns:p14="http://schemas.microsoft.com/office/powerpoint/2010/main" val="2302894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776"/>
            <a:ext cx="8229600" cy="794352"/>
          </a:xfrm>
        </p:spPr>
        <p:txBody>
          <a:bodyPr>
            <a:noAutofit/>
          </a:bodyPr>
          <a:lstStyle/>
          <a:p>
            <a:r>
              <a:rPr lang="el-GR" sz="4800" dirty="0">
                <a:solidFill>
                  <a:schemeClr val="accent2">
                    <a:lumMod val="50000"/>
                  </a:schemeClr>
                </a:solidFill>
                <a:latin typeface="Arial" panose="020B0604020202020204" pitchFamily="34" charset="0"/>
                <a:cs typeface="Arial" panose="020B0604020202020204" pitchFamily="34" charset="0"/>
              </a:rPr>
              <a:t>Εργαστήριο Ηλεκτρονικών Υπολογιστών </a:t>
            </a:r>
            <a:r>
              <a:rPr lang="en-GB" sz="4800" dirty="0">
                <a:solidFill>
                  <a:schemeClr val="accent2">
                    <a:lumMod val="50000"/>
                  </a:schemeClr>
                </a:solidFill>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179512" y="1988840"/>
            <a:ext cx="8229600" cy="4389120"/>
          </a:xfrm>
        </p:spPr>
        <p:txBody>
          <a:bodyPr>
            <a:normAutofit/>
          </a:bodyPr>
          <a:lstStyle/>
          <a:p>
            <a:pPr lvl="0"/>
            <a:endParaRPr lang="el-GR" sz="2400" dirty="0">
              <a:latin typeface="Arial" panose="020B0604020202020204" pitchFamily="34" charset="0"/>
              <a:cs typeface="Arial" panose="020B0604020202020204" pitchFamily="34" charset="0"/>
            </a:endParaRPr>
          </a:p>
          <a:p>
            <a:pPr lvl="0"/>
            <a:r>
              <a:rPr lang="el-GR" sz="1800" dirty="0">
                <a:latin typeface="Arial" panose="020B0604020202020204" pitchFamily="34" charset="0"/>
                <a:cs typeface="Arial" panose="020B0604020202020204" pitchFamily="34" charset="0"/>
              </a:rPr>
              <a:t>Μέσα από το εργαστήριο των Ηλεκτρονικών Υπολογιστών τα άτομα μαθαίνουν από την αρχή πως να χρησιμοποιούν ένα Η/Υ (ανάλογα με τις δεξιότητες τους) και σε τι χρησιμεύει στην ζωή μας και την καθημερινότητα μας, τόσο το συγκεκριμένο αντικείμενο όσο και η τεχνολογία γενικότερα.  </a:t>
            </a:r>
          </a:p>
          <a:p>
            <a:pPr lvl="0"/>
            <a:r>
              <a:rPr lang="el-GR" sz="1800" dirty="0">
                <a:latin typeface="Arial" panose="020B0604020202020204" pitchFamily="34" charset="0"/>
                <a:cs typeface="Arial" panose="020B0604020202020204" pitchFamily="34" charset="0"/>
              </a:rPr>
              <a:t>Τους δίνεται η δυνατότητα να ακολουθούν και να εντάσσονται στην νέα εποχή της τεχνολογίας. </a:t>
            </a:r>
          </a:p>
          <a:p>
            <a:pPr lvl="0"/>
            <a:r>
              <a:rPr lang="el-GR" sz="1800" dirty="0">
                <a:latin typeface="Arial" panose="020B0604020202020204" pitchFamily="34" charset="0"/>
                <a:cs typeface="Arial" panose="020B0604020202020204" pitchFamily="34" charset="0"/>
              </a:rPr>
              <a:t>Γίνεται ενημέρωση και εκπαίδευση για την χρήση του διαδικτύου, για τις δυνατότητες αλλά και του κινδύνους που υπάρχουν μέσα από αυτό. </a:t>
            </a:r>
          </a:p>
          <a:p>
            <a:pPr lvl="0"/>
            <a:endParaRPr lang="el-GR" sz="1800" dirty="0">
              <a:latin typeface="Arial" panose="020B0604020202020204" pitchFamily="34" charset="0"/>
              <a:cs typeface="Arial" panose="020B0604020202020204" pitchFamily="34" charset="0"/>
            </a:endParaRPr>
          </a:p>
          <a:p>
            <a:pPr marL="0" lvl="0" indent="0" algn="ctr">
              <a:buNone/>
            </a:pPr>
            <a:endParaRPr lang="el-GR" sz="1800" dirty="0">
              <a:latin typeface="Arial" panose="020B0604020202020204" pitchFamily="34" charset="0"/>
              <a:cs typeface="Arial" panose="020B0604020202020204" pitchFamily="34" charset="0"/>
            </a:endParaRPr>
          </a:p>
          <a:p>
            <a:pPr marL="0" lvl="0" indent="0" algn="ctr">
              <a:buNone/>
            </a:pPr>
            <a:r>
              <a:rPr lang="el-GR" sz="2400" dirty="0">
                <a:latin typeface="Arial" panose="020B0604020202020204" pitchFamily="34" charset="0"/>
                <a:cs typeface="Arial" panose="020B0604020202020204" pitchFamily="34" charset="0"/>
              </a:rPr>
              <a:t>Έτσι ενισχύεται η αίσθηση της ανεξαρτησίας τους και της ικανότητας τους να επιβιώσουν στην σύγχρονη κοινωνία. </a:t>
            </a:r>
            <a:endParaRPr lang="en-GB" sz="2400" dirty="0">
              <a:latin typeface="Arial" panose="020B0604020202020204" pitchFamily="34" charset="0"/>
              <a:cs typeface="Arial" panose="020B0604020202020204" pitchFamily="34" charset="0"/>
            </a:endParaRPr>
          </a:p>
          <a:p>
            <a:endParaRPr lang="en-GB" dirty="0"/>
          </a:p>
        </p:txBody>
      </p:sp>
      <p:sp>
        <p:nvSpPr>
          <p:cNvPr id="4" name="Arrow: Down 3">
            <a:extLst>
              <a:ext uri="{FF2B5EF4-FFF2-40B4-BE49-F238E27FC236}">
                <a16:creationId xmlns:a16="http://schemas.microsoft.com/office/drawing/2014/main" id="{7A4934E9-4715-105A-1CF0-AB01116522C7}"/>
              </a:ext>
            </a:extLst>
          </p:cNvPr>
          <p:cNvSpPr/>
          <p:nvPr/>
        </p:nvSpPr>
        <p:spPr>
          <a:xfrm>
            <a:off x="3842589" y="4869160"/>
            <a:ext cx="432048" cy="576064"/>
          </a:xfrm>
          <a:prstGeom prst="down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solidFill>
                <a:schemeClr val="accent2">
                  <a:lumMod val="50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5BCB5-7CF2-5862-4AF4-651A85771B91}"/>
              </a:ext>
            </a:extLst>
          </p:cNvPr>
          <p:cNvSpPr>
            <a:spLocks noGrp="1"/>
          </p:cNvSpPr>
          <p:nvPr>
            <p:ph type="title"/>
          </p:nvPr>
        </p:nvSpPr>
        <p:spPr/>
        <p:txBody>
          <a:bodyPr>
            <a:normAutofit/>
          </a:bodyPr>
          <a:lstStyle/>
          <a:p>
            <a:r>
              <a:rPr lang="el-GR" sz="4800" dirty="0">
                <a:latin typeface="Arial" panose="020B0604020202020204" pitchFamily="34" charset="0"/>
                <a:cs typeface="Arial" panose="020B0604020202020204" pitchFamily="34" charset="0"/>
              </a:rPr>
              <a:t>ΕΠΙΠΛΕΟΝ...</a:t>
            </a:r>
            <a:endParaRPr lang="en-CY" sz="4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DD77E3E-98CC-B13A-F0E7-F7A44ECF91E9}"/>
              </a:ext>
            </a:extLst>
          </p:cNvPr>
          <p:cNvSpPr>
            <a:spLocks noGrp="1"/>
          </p:cNvSpPr>
          <p:nvPr>
            <p:ph idx="1"/>
          </p:nvPr>
        </p:nvSpPr>
        <p:spPr>
          <a:xfrm>
            <a:off x="457200" y="1935480"/>
            <a:ext cx="8229600" cy="3221712"/>
          </a:xfrm>
        </p:spPr>
        <p:txBody>
          <a:bodyPr>
            <a:normAutofit/>
          </a:bodyPr>
          <a:lstStyle/>
          <a:p>
            <a:r>
              <a:rPr lang="el-GR" sz="1800" dirty="0">
                <a:latin typeface="Arial" panose="020B0604020202020204" pitchFamily="34" charset="0"/>
                <a:cs typeface="Arial" panose="020B0604020202020204" pitchFamily="34" charset="0"/>
              </a:rPr>
              <a:t>Μέσα απο την εκμάθηση των ηλεκτρονικών υπολογιστών οι ενηλικές σε σχέση με την Εργοθεραπεία βελτιώνουν </a:t>
            </a:r>
            <a:r>
              <a:rPr lang="en-GB" sz="1800" dirty="0">
                <a:latin typeface="Arial" panose="020B0604020202020204" pitchFamily="34" charset="0"/>
                <a:cs typeface="Arial" panose="020B0604020202020204" pitchFamily="34" charset="0"/>
              </a:rPr>
              <a:t>: </a:t>
            </a:r>
          </a:p>
          <a:p>
            <a:pPr>
              <a:buFont typeface="Wingdings" panose="05000000000000000000" pitchFamily="2" charset="2"/>
              <a:buChar char="Ø"/>
            </a:pPr>
            <a:r>
              <a:rPr lang="el-GR" sz="1800" dirty="0">
                <a:latin typeface="Arial" panose="020B0604020202020204" pitchFamily="34" charset="0"/>
                <a:cs typeface="Arial" panose="020B0604020202020204" pitchFamily="34" charset="0"/>
              </a:rPr>
              <a:t>το οπτικοκινητικό σχεδιασμο τους</a:t>
            </a:r>
            <a:endParaRPr lang="en-GB" sz="18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800" dirty="0">
                <a:latin typeface="Arial" panose="020B0604020202020204" pitchFamily="34" charset="0"/>
                <a:cs typeface="Arial" panose="020B0604020202020204" pitchFamily="34" charset="0"/>
              </a:rPr>
              <a:t>Οπτική διάκριση και αντίληψη </a:t>
            </a:r>
          </a:p>
          <a:p>
            <a:pPr>
              <a:buFont typeface="Wingdings" panose="05000000000000000000" pitchFamily="2" charset="2"/>
              <a:buChar char="Ø"/>
            </a:pPr>
            <a:r>
              <a:rPr lang="el-GR" sz="1800" dirty="0">
                <a:latin typeface="Arial" panose="020B0604020202020204" pitchFamily="34" charset="0"/>
                <a:cs typeface="Arial" panose="020B0604020202020204" pitchFamily="34" charset="0"/>
              </a:rPr>
              <a:t>Λεπτή και αδρή  κίνηση τους </a:t>
            </a:r>
          </a:p>
          <a:p>
            <a:pPr>
              <a:buFont typeface="Wingdings" panose="05000000000000000000" pitchFamily="2" charset="2"/>
              <a:buChar char="Ø"/>
            </a:pPr>
            <a:r>
              <a:rPr lang="el-GR" sz="1800" dirty="0">
                <a:latin typeface="Arial" panose="020B0604020202020204" pitchFamily="34" charset="0"/>
                <a:cs typeface="Arial" panose="020B0604020202020204" pitchFamily="34" charset="0"/>
              </a:rPr>
              <a:t> Γνωστικές δεξιότητες που περιλαμβάνουν</a:t>
            </a:r>
            <a:r>
              <a:rPr lang="en-GB" sz="1800" dirty="0">
                <a:latin typeface="Arial" panose="020B0604020202020204" pitchFamily="34" charset="0"/>
                <a:cs typeface="Arial" panose="020B0604020202020204" pitchFamily="34" charset="0"/>
              </a:rPr>
              <a:t> : </a:t>
            </a:r>
            <a:r>
              <a:rPr lang="el-GR" sz="1800" dirty="0">
                <a:latin typeface="Arial" panose="020B0604020202020204" pitchFamily="34" charset="0"/>
                <a:cs typeface="Arial" panose="020B0604020202020204" pitchFamily="34" charset="0"/>
              </a:rPr>
              <a:t> Συγκέντρωση, προσοχή και μνήμη </a:t>
            </a:r>
          </a:p>
          <a:p>
            <a:pPr>
              <a:buFont typeface="Wingdings" panose="05000000000000000000" pitchFamily="2" charset="2"/>
              <a:buChar char="Ø"/>
            </a:pPr>
            <a:r>
              <a:rPr lang="el-GR" sz="1800" dirty="0">
                <a:latin typeface="Arial" panose="020B0604020202020204" pitchFamily="34" charset="0"/>
                <a:cs typeface="Arial" panose="020B0604020202020204" pitchFamily="34" charset="0"/>
              </a:rPr>
              <a:t>Γραφοκινητικές δεξιότητες </a:t>
            </a:r>
          </a:p>
          <a:p>
            <a:pPr>
              <a:buFont typeface="Wingdings" panose="05000000000000000000" pitchFamily="2" charset="2"/>
              <a:buChar char="Ø"/>
            </a:pPr>
            <a:r>
              <a:rPr lang="el-GR" sz="1800" dirty="0">
                <a:latin typeface="Arial" panose="020B0604020202020204" pitchFamily="34" charset="0"/>
                <a:cs typeface="Arial" panose="020B0604020202020204" pitchFamily="34" charset="0"/>
              </a:rPr>
              <a:t>Εκμάθηση προγραμμάτων </a:t>
            </a:r>
          </a:p>
          <a:p>
            <a:pPr>
              <a:buFont typeface="Wingdings" panose="05000000000000000000" pitchFamily="2" charset="2"/>
              <a:buChar char="Ø"/>
            </a:pPr>
            <a:endParaRPr lang="en-CY"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8833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BE817E-1B16-7076-EDF1-18DE69F537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8196" y="662371"/>
            <a:ext cx="3395736" cy="2448273"/>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A778A196-3D42-F311-DF7B-A9EDCE77C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5" y="3849691"/>
            <a:ext cx="3803915" cy="2852936"/>
          </a:xfrm>
          <a:prstGeom prst="rect">
            <a:avLst/>
          </a:prstGeom>
        </p:spPr>
      </p:pic>
      <p:pic>
        <p:nvPicPr>
          <p:cNvPr id="6" name="Picture 5">
            <a:extLst>
              <a:ext uri="{FF2B5EF4-FFF2-40B4-BE49-F238E27FC236}">
                <a16:creationId xmlns:a16="http://schemas.microsoft.com/office/drawing/2014/main" id="{3AD9105E-BB6A-B537-F7A9-7C39E811A1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67511" y="617264"/>
            <a:ext cx="3429000" cy="2571750"/>
          </a:xfrm>
          <a:prstGeom prst="rect">
            <a:avLst/>
          </a:prstGeom>
        </p:spPr>
      </p:pic>
      <p:pic>
        <p:nvPicPr>
          <p:cNvPr id="8" name="Picture 7">
            <a:extLst>
              <a:ext uri="{FF2B5EF4-FFF2-40B4-BE49-F238E27FC236}">
                <a16:creationId xmlns:a16="http://schemas.microsoft.com/office/drawing/2014/main" id="{E65A3A94-BD50-861B-8818-53271E046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05472" y="698265"/>
            <a:ext cx="3429000" cy="2343217"/>
          </a:xfrm>
          <a:prstGeom prst="rect">
            <a:avLst/>
          </a:prstGeom>
        </p:spPr>
      </p:pic>
      <p:pic>
        <p:nvPicPr>
          <p:cNvPr id="10" name="Picture 9">
            <a:extLst>
              <a:ext uri="{FF2B5EF4-FFF2-40B4-BE49-F238E27FC236}">
                <a16:creationId xmlns:a16="http://schemas.microsoft.com/office/drawing/2014/main" id="{12174CF1-E744-B9E3-F658-06D115E89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849691"/>
            <a:ext cx="3803916" cy="2852937"/>
          </a:xfrm>
          <a:prstGeom prst="rect">
            <a:avLst/>
          </a:prstGeom>
        </p:spPr>
      </p:pic>
    </p:spTree>
    <p:extLst>
      <p:ext uri="{BB962C8B-B14F-4D97-AF65-F5344CB8AC3E}">
        <p14:creationId xmlns:p14="http://schemas.microsoft.com/office/powerpoint/2010/main" val="1826428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16" y="1844824"/>
            <a:ext cx="8972584" cy="1143000"/>
          </a:xfrm>
        </p:spPr>
        <p:txBody>
          <a:bodyPr>
            <a:normAutofit fontScale="90000"/>
          </a:bodyPr>
          <a:lstStyle/>
          <a:p>
            <a:r>
              <a:rPr lang="el-GR" sz="4400" dirty="0">
                <a:solidFill>
                  <a:schemeClr val="accent2">
                    <a:lumMod val="50000"/>
                  </a:schemeClr>
                </a:solidFill>
                <a:latin typeface="Arial" panose="020B0604020202020204" pitchFamily="34" charset="0"/>
                <a:cs typeface="Arial" panose="020B0604020202020204" pitchFamily="34" charset="0"/>
              </a:rPr>
              <a:t>Εργαστήριο Κοινωνικών δεξιοτήτων και ατομικής φροντίδας</a:t>
            </a:r>
            <a:br>
              <a:rPr lang="el-GR" b="1" dirty="0"/>
            </a:b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br>
              <a:rPr lang="el-GR" dirty="0"/>
            </a:br>
            <a:endParaRPr lang="el-GR" dirty="0"/>
          </a:p>
          <a:p>
            <a:r>
              <a:rPr lang="el-GR" sz="2100" dirty="0">
                <a:latin typeface="Arial" panose="020B0604020202020204" pitchFamily="34" charset="0"/>
                <a:cs typeface="Arial" panose="020B0604020202020204" pitchFamily="34" charset="0"/>
              </a:rPr>
              <a:t>Το εργαστήριο κοινωνικές δεξιότητες και ατομική φροντίδα αποτελείται από δύο εξίσου σημαντικά ζητήματα τόσο σε ατομικό όσο και σε κοινωνικό επίπεδο. </a:t>
            </a:r>
          </a:p>
          <a:p>
            <a:r>
              <a:rPr lang="el-GR" sz="2100" dirty="0">
                <a:latin typeface="Arial" panose="020B0604020202020204" pitchFamily="34" charset="0"/>
                <a:cs typeface="Arial" panose="020B0604020202020204" pitchFamily="34" charset="0"/>
              </a:rPr>
              <a:t>Αρχικά όσο αφορά τις κοινωνικές δεξιότητες τα άτομα εκπαιδεύονται και αναπτύσσουν ικανότητες οι οποίες αφορούν την κοινωνικοποίηση και την ανεξαρτησία τους όσο το δυνατό περισσότερο αλλά και να αναπτύξουν την αυτοπεποίθηση τους. </a:t>
            </a:r>
          </a:p>
          <a:p>
            <a:r>
              <a:rPr lang="el-GR" sz="2100" dirty="0">
                <a:latin typeface="Arial" panose="020B0604020202020204" pitchFamily="34" charset="0"/>
                <a:cs typeface="Arial" panose="020B0604020202020204" pitchFamily="34" charset="0"/>
              </a:rPr>
              <a:t>Η ατομική φροντίδα γίνεται παράλληλα αφού έχει ως στόχο την ενημέρωση αλλά και την εφαρμογή καλών τρόπων συμπεριφοράς και σωστούς τρόπους υγιεινής και φροντίδας.</a:t>
            </a:r>
          </a:p>
          <a:p>
            <a:r>
              <a:rPr lang="el-GR" sz="2100" dirty="0">
                <a:latin typeface="Arial" panose="020B0604020202020204" pitchFamily="34" charset="0"/>
                <a:cs typeface="Arial" panose="020B0604020202020204" pitchFamily="34" charset="0"/>
              </a:rPr>
              <a:t>Μέσα από το εργαστήριο δίνεται η δυνατότητα να αναπτύξουν όσο το δυνατό περισσότερο την αυτοπεποίθηση, την αυτοεξυπηρέτηση αλλά και την κοινωνικοποίηση τους</a:t>
            </a:r>
            <a:r>
              <a:rPr lang="el-GR" sz="2300" dirty="0">
                <a:latin typeface="Arial" panose="020B0604020202020204" pitchFamily="34" charset="0"/>
                <a:cs typeface="Arial" panose="020B0604020202020204" pitchFamily="34" charset="0"/>
              </a:rPr>
              <a:t>.</a:t>
            </a:r>
            <a:endParaRPr lang="en-GB" sz="2300" dirty="0">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500174"/>
            <a:ext cx="7974628" cy="4000528"/>
          </a:xfrm>
        </p:spPr>
        <p:txBody>
          <a:bodyPr>
            <a:noAutofit/>
          </a:bodyPr>
          <a:lstStyle/>
          <a:p>
            <a:r>
              <a:rPr lang="el-GR" sz="1800" dirty="0">
                <a:latin typeface="Arial" panose="020B0604020202020204" pitchFamily="34" charset="0"/>
                <a:cs typeface="Arial" panose="020B0604020202020204" pitchFamily="34" charset="0"/>
              </a:rPr>
              <a:t>Σε κάποια άτομα δεν υπάρχει η δυνατότητα εκπαίδευσης τους στο σπίτι ή στο οικογενειακό τους περιβάλλον , έτσι μέσα από το εργαστήριο διδάσκονται και εκπαιδεύονται να φροντίζουν τον εαυτό τους καθώς και πως να αναπτύξουν τις κοινωνικές τους δεξιότητες.</a:t>
            </a:r>
          </a:p>
          <a:p>
            <a:r>
              <a:rPr lang="el-GR" sz="1800" dirty="0">
                <a:latin typeface="Arial" panose="020B0604020202020204" pitchFamily="34" charset="0"/>
                <a:cs typeface="Arial" panose="020B0604020202020204" pitchFamily="34" charset="0"/>
              </a:rPr>
              <a:t>Για παράδειγμα οι  σωστοί τρόποι συμπεριφοράς σε ένα εστιατόριο, πώς ψωνίζουμε και γενικότερα την όλη συμπεριφορά τους προς τα έξω. </a:t>
            </a:r>
          </a:p>
          <a:p>
            <a:r>
              <a:rPr lang="el-GR" sz="1800" dirty="0">
                <a:latin typeface="Arial" panose="020B0604020202020204" pitchFamily="34" charset="0"/>
                <a:cs typeface="Arial" panose="020B0604020202020204" pitchFamily="34" charset="0"/>
              </a:rPr>
              <a:t>Επίσης γίνεται εκπαίδευση στους κινδύνους που μπορεί να υπάρξουν όταν βρεθούν μόνοι τους ή σε μια διασταύρωση. </a:t>
            </a:r>
          </a:p>
          <a:p>
            <a:r>
              <a:rPr lang="el-GR" sz="1800" dirty="0">
                <a:latin typeface="Arial" panose="020B0604020202020204" pitchFamily="34" charset="0"/>
                <a:cs typeface="Arial" panose="020B0604020202020204" pitchFamily="34" charset="0"/>
              </a:rPr>
              <a:t>Έτσι το εργαστήριο της ατομικής φροντίδας δίνει την δυνατότητα στα άτομα να αναπτύξουν δυνατότητες της ατομικής φροντίδας για τα ζητήματα υγείας όπως για παράδειγμα η καθημερινή φροντίδα του σώματος οπως π.χ το  μπάνιο, το ξύρισμα κτλ. όσο και του περιβάλλοντος που ζούν π.χ καθάρισμα δωματίου.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63C138-5096-1CE9-D4A8-A9FB34B8A9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3106" y="1731336"/>
            <a:ext cx="6109730" cy="3168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77DC195-DE69-6B62-236B-223A62C35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91041" y="1669600"/>
            <a:ext cx="6109730" cy="3291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0391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F8173A-FA9F-2D3E-6EB9-E631EB28375C}"/>
              </a:ext>
            </a:extLst>
          </p:cNvPr>
          <p:cNvPicPr>
            <a:picLocks noChangeAspect="1"/>
          </p:cNvPicPr>
          <p:nvPr/>
        </p:nvPicPr>
        <p:blipFill rotWithShape="1">
          <a:blip r:embed="rId2">
            <a:extLst>
              <a:ext uri="{28A0092B-C50C-407E-A947-70E740481C1C}">
                <a14:useLocalDpi xmlns:a14="http://schemas.microsoft.com/office/drawing/2010/main" val="0"/>
              </a:ext>
            </a:extLst>
          </a:blip>
          <a:srcRect l="9643" r="8130"/>
          <a:stretch/>
        </p:blipFill>
        <p:spPr>
          <a:xfrm>
            <a:off x="3563888" y="116632"/>
            <a:ext cx="5366831" cy="3636404"/>
          </a:xfrm>
          <a:prstGeom prst="rect">
            <a:avLst/>
          </a:prstGeom>
        </p:spPr>
      </p:pic>
      <p:pic>
        <p:nvPicPr>
          <p:cNvPr id="5" name="Picture 4">
            <a:extLst>
              <a:ext uri="{FF2B5EF4-FFF2-40B4-BE49-F238E27FC236}">
                <a16:creationId xmlns:a16="http://schemas.microsoft.com/office/drawing/2014/main" id="{187E09FA-B534-906B-4CB6-FD42C9DC8F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559" b="13384"/>
          <a:stretch/>
        </p:blipFill>
        <p:spPr>
          <a:xfrm>
            <a:off x="467544" y="2996952"/>
            <a:ext cx="4104456" cy="3636404"/>
          </a:xfrm>
          <a:prstGeom prst="rect">
            <a:avLst/>
          </a:prstGeom>
        </p:spPr>
      </p:pic>
    </p:spTree>
    <p:extLst>
      <p:ext uri="{BB962C8B-B14F-4D97-AF65-F5344CB8AC3E}">
        <p14:creationId xmlns:p14="http://schemas.microsoft.com/office/powerpoint/2010/main" val="611939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4F36D5A-348D-A344-F997-F30669990D5B}"/>
              </a:ext>
            </a:extLst>
          </p:cNvPr>
          <p:cNvSpPr/>
          <p:nvPr/>
        </p:nvSpPr>
        <p:spPr>
          <a:xfrm>
            <a:off x="539552" y="836712"/>
            <a:ext cx="7704856" cy="18722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CY"/>
          </a:p>
        </p:txBody>
      </p:sp>
      <p:sp>
        <p:nvSpPr>
          <p:cNvPr id="3" name="Content Placeholder 2">
            <a:extLst>
              <a:ext uri="{FF2B5EF4-FFF2-40B4-BE49-F238E27FC236}">
                <a16:creationId xmlns:a16="http://schemas.microsoft.com/office/drawing/2014/main" id="{406CE340-A2E6-107B-ED1B-55A6F97DAD0E}"/>
              </a:ext>
            </a:extLst>
          </p:cNvPr>
          <p:cNvSpPr>
            <a:spLocks noGrp="1"/>
          </p:cNvSpPr>
          <p:nvPr>
            <p:ph idx="1"/>
          </p:nvPr>
        </p:nvSpPr>
        <p:spPr>
          <a:xfrm>
            <a:off x="1763688" y="-603448"/>
            <a:ext cx="4968552" cy="3960440"/>
          </a:xfrm>
        </p:spPr>
        <p:txBody>
          <a:bodyPr>
            <a:noAutofit/>
          </a:bodyPr>
          <a:lstStyle/>
          <a:p>
            <a:pPr marL="0" indent="0">
              <a:buNone/>
            </a:pPr>
            <a:endParaRPr lang="el-GR" sz="2400" dirty="0">
              <a:latin typeface="Arial" panose="020B0604020202020204" pitchFamily="34" charset="0"/>
              <a:cs typeface="Arial" panose="020B0604020202020204" pitchFamily="34" charset="0"/>
            </a:endParaRPr>
          </a:p>
          <a:p>
            <a:pPr marL="0" indent="0">
              <a:buNone/>
            </a:pPr>
            <a:endParaRPr lang="el-GR" sz="2400" dirty="0">
              <a:latin typeface="Arial" panose="020B0604020202020204" pitchFamily="34" charset="0"/>
              <a:cs typeface="Arial" panose="020B0604020202020204" pitchFamily="34" charset="0"/>
            </a:endParaRPr>
          </a:p>
          <a:p>
            <a:pPr marL="0" indent="0">
              <a:buNone/>
            </a:pPr>
            <a:endParaRPr lang="el-GR" sz="2400" dirty="0">
              <a:latin typeface="Arial" panose="020B0604020202020204" pitchFamily="34" charset="0"/>
              <a:cs typeface="Arial" panose="020B0604020202020204" pitchFamily="34" charset="0"/>
            </a:endParaRPr>
          </a:p>
          <a:p>
            <a:pPr marL="0" indent="0">
              <a:buNone/>
            </a:pPr>
            <a:endParaRPr lang="el-GR" sz="2400" dirty="0">
              <a:latin typeface="Arial" panose="020B0604020202020204" pitchFamily="34" charset="0"/>
              <a:cs typeface="Arial" panose="020B0604020202020204" pitchFamily="34" charset="0"/>
            </a:endParaRPr>
          </a:p>
          <a:p>
            <a:pPr marL="0" indent="0" algn="ctr">
              <a:buNone/>
            </a:pPr>
            <a:r>
              <a:rPr lang="el-GR" sz="1800" b="1"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latin typeface="Arial" panose="020B0604020202020204" pitchFamily="34" charset="0"/>
                <a:cs typeface="Arial" panose="020B0604020202020204" pitchFamily="34" charset="0"/>
              </a:rPr>
              <a:t>Στις κοινωνικές δεξιότητες γίνεται προσπάθεια κοινωνικοποίησης τους αλλά και σωστοί τρόποι συμπεριφοράς τόσο σε ατομικό κομμάτι όσο και σε ομαδικό.</a:t>
            </a:r>
            <a:endParaRPr lang="en-GB" sz="1800" b="1"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latin typeface="Arial" panose="020B0604020202020204" pitchFamily="34" charset="0"/>
              <a:cs typeface="Arial" panose="020B0604020202020204" pitchFamily="34" charset="0"/>
            </a:endParaRPr>
          </a:p>
          <a:p>
            <a:endParaRPr lang="en-CY" sz="2400" dirty="0"/>
          </a:p>
        </p:txBody>
      </p:sp>
      <p:pic>
        <p:nvPicPr>
          <p:cNvPr id="7" name="Picture 6">
            <a:extLst>
              <a:ext uri="{FF2B5EF4-FFF2-40B4-BE49-F238E27FC236}">
                <a16:creationId xmlns:a16="http://schemas.microsoft.com/office/drawing/2014/main" id="{FE139844-6B58-4852-2EAF-F176FCC559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803240"/>
            <a:ext cx="3578433" cy="1944216"/>
          </a:xfrm>
          <a:prstGeom prst="rect">
            <a:avLst/>
          </a:prstGeom>
          <a:ln>
            <a:noFill/>
          </a:ln>
          <a:effectLst>
            <a:softEdge rad="112500"/>
          </a:effectLst>
        </p:spPr>
      </p:pic>
      <p:pic>
        <p:nvPicPr>
          <p:cNvPr id="9" name="Picture 8">
            <a:extLst>
              <a:ext uri="{FF2B5EF4-FFF2-40B4-BE49-F238E27FC236}">
                <a16:creationId xmlns:a16="http://schemas.microsoft.com/office/drawing/2014/main" id="{73F5DDFD-B4C3-73D6-02E4-56747816AF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752" y="4747456"/>
            <a:ext cx="3556233" cy="2016224"/>
          </a:xfrm>
          <a:prstGeom prst="rect">
            <a:avLst/>
          </a:prstGeom>
          <a:ln>
            <a:noFill/>
          </a:ln>
          <a:effectLst>
            <a:softEdge rad="112500"/>
          </a:effectLst>
        </p:spPr>
      </p:pic>
      <p:pic>
        <p:nvPicPr>
          <p:cNvPr id="11" name="Picture 10">
            <a:extLst>
              <a:ext uri="{FF2B5EF4-FFF2-40B4-BE49-F238E27FC236}">
                <a16:creationId xmlns:a16="http://schemas.microsoft.com/office/drawing/2014/main" id="{F12FCB5E-FAEF-937E-31FB-FE87A8C38D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0023" y="2895012"/>
            <a:ext cx="3556233" cy="3804280"/>
          </a:xfrm>
          <a:prstGeom prst="rect">
            <a:avLst/>
          </a:prstGeom>
          <a:ln>
            <a:noFill/>
          </a:ln>
          <a:effectLst>
            <a:softEdge rad="112500"/>
          </a:effectLst>
        </p:spPr>
      </p:pic>
    </p:spTree>
    <p:extLst>
      <p:ext uri="{BB962C8B-B14F-4D97-AF65-F5344CB8AC3E}">
        <p14:creationId xmlns:p14="http://schemas.microsoft.com/office/powerpoint/2010/main" val="626245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79DFA0-9FBA-97F1-2C18-21D1179D7B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596" y="671794"/>
            <a:ext cx="3705876" cy="2757206"/>
          </a:xfrm>
          <a:prstGeom prst="rect">
            <a:avLst/>
          </a:prstGeom>
          <a:ln>
            <a:noFill/>
          </a:ln>
          <a:effectLst>
            <a:softEdge rad="112500"/>
          </a:effectLst>
        </p:spPr>
      </p:pic>
      <p:pic>
        <p:nvPicPr>
          <p:cNvPr id="7" name="Picture 6">
            <a:extLst>
              <a:ext uri="{FF2B5EF4-FFF2-40B4-BE49-F238E27FC236}">
                <a16:creationId xmlns:a16="http://schemas.microsoft.com/office/drawing/2014/main" id="{9645B3F9-833D-DE6D-DD3A-6AB8A63873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82274" y="1814398"/>
            <a:ext cx="4941168" cy="3705876"/>
          </a:xfrm>
          <a:prstGeom prst="rect">
            <a:avLst/>
          </a:prstGeom>
          <a:ln>
            <a:noFill/>
          </a:ln>
          <a:effectLst>
            <a:softEdge rad="112500"/>
          </a:effectLst>
        </p:spPr>
      </p:pic>
      <p:pic>
        <p:nvPicPr>
          <p:cNvPr id="9" name="Picture 8">
            <a:extLst>
              <a:ext uri="{FF2B5EF4-FFF2-40B4-BE49-F238E27FC236}">
                <a16:creationId xmlns:a16="http://schemas.microsoft.com/office/drawing/2014/main" id="{C88E5575-EC37-6295-079E-A955FCA7FA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1225" y="3036070"/>
            <a:ext cx="3051577" cy="3926972"/>
          </a:xfrm>
          <a:prstGeom prst="rect">
            <a:avLst/>
          </a:prstGeom>
          <a:ln>
            <a:noFill/>
          </a:ln>
          <a:effectLst>
            <a:softEdge rad="112500"/>
          </a:effectLst>
        </p:spPr>
      </p:pic>
    </p:spTree>
    <p:extLst>
      <p:ext uri="{BB962C8B-B14F-4D97-AF65-F5344CB8AC3E}">
        <p14:creationId xmlns:p14="http://schemas.microsoft.com/office/powerpoint/2010/main" val="251162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b="1" dirty="0">
                <a:solidFill>
                  <a:schemeClr val="accent2">
                    <a:lumMod val="50000"/>
                  </a:schemeClr>
                </a:solidFill>
                <a:latin typeface="Arial" panose="020B0604020202020204" pitchFamily="34" charset="0"/>
                <a:cs typeface="Arial" panose="020B0604020202020204" pitchFamily="34" charset="0"/>
              </a:rPr>
              <a:t>Στο κέντρο λειτουργούν 3 προγράμματα :</a:t>
            </a:r>
            <a:br>
              <a:rPr lang="el-GR" sz="2800" b="1" dirty="0">
                <a:solidFill>
                  <a:schemeClr val="accent2">
                    <a:lumMod val="60000"/>
                    <a:lumOff val="40000"/>
                  </a:schemeClr>
                </a:solidFill>
                <a:latin typeface="Arial" panose="020B0604020202020204" pitchFamily="34" charset="0"/>
                <a:cs typeface="Arial" panose="020B0604020202020204" pitchFamily="34" charset="0"/>
              </a:rPr>
            </a:br>
            <a:endParaRPr lang="en-GB" sz="2800" b="1"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buFont typeface="Wingdings" panose="05000000000000000000" pitchFamily="2" charset="2"/>
              <a:buChar char="Ø"/>
            </a:pPr>
            <a:r>
              <a:rPr lang="el-GR" sz="2800" b="1" dirty="0">
                <a:solidFill>
                  <a:schemeClr val="accent4">
                    <a:lumMod val="50000"/>
                  </a:schemeClr>
                </a:solidFill>
                <a:latin typeface="Arial" panose="020B0604020202020204" pitchFamily="34" charset="0"/>
                <a:cs typeface="Arial" panose="020B0604020202020204" pitchFamily="34" charset="0"/>
              </a:rPr>
              <a:t>Κέντρο ημέρας εκπαίδευσης και φροντίδας. </a:t>
            </a:r>
          </a:p>
          <a:p>
            <a:pPr marL="0" indent="0">
              <a:buNone/>
            </a:pPr>
            <a:endParaRPr lang="el-GR" sz="2800" b="1"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l-GR" sz="2800" b="1" dirty="0">
                <a:solidFill>
                  <a:schemeClr val="accent3">
                    <a:lumMod val="75000"/>
                  </a:schemeClr>
                </a:solidFill>
                <a:latin typeface="Arial" panose="020B0604020202020204" pitchFamily="34" charset="0"/>
                <a:cs typeface="Arial" panose="020B0604020202020204" pitchFamily="34" charset="0"/>
              </a:rPr>
              <a:t>Πρόγραμμα επαγγελματικής εκπαίδευσης – Επαγγελματική Αποκατάσταση. </a:t>
            </a:r>
          </a:p>
          <a:p>
            <a:pPr>
              <a:buFont typeface="Wingdings" panose="05000000000000000000" pitchFamily="2" charset="2"/>
              <a:buChar char="Ø"/>
            </a:pPr>
            <a:endParaRPr lang="el-GR" sz="2800" dirty="0">
              <a:solidFill>
                <a:schemeClr val="accent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l-GR" sz="2800" b="1" dirty="0">
                <a:solidFill>
                  <a:schemeClr val="accent5">
                    <a:lumMod val="75000"/>
                  </a:schemeClr>
                </a:solidFill>
                <a:latin typeface="Arial" panose="020B0604020202020204" pitchFamily="34" charset="0"/>
                <a:cs typeface="Arial" panose="020B0604020202020204" pitchFamily="34" charset="0"/>
              </a:rPr>
              <a:t>Σπίτι στην κοινότητα – 24ωρή φιλοξενία και φροντίδα </a:t>
            </a:r>
            <a:r>
              <a:rPr lang="el-GR" b="1" dirty="0">
                <a:solidFill>
                  <a:schemeClr val="accent5">
                    <a:lumMod val="75000"/>
                  </a:schemeClr>
                </a:solidFill>
              </a:rPr>
              <a:t>. </a:t>
            </a:r>
            <a:endParaRPr lang="en-GB" b="1"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2FC1-7182-FEA8-CBA9-C960E058C439}"/>
              </a:ext>
            </a:extLst>
          </p:cNvPr>
          <p:cNvSpPr>
            <a:spLocks noGrp="1"/>
          </p:cNvSpPr>
          <p:nvPr>
            <p:ph type="title"/>
          </p:nvPr>
        </p:nvSpPr>
        <p:spPr>
          <a:xfrm>
            <a:off x="604530" y="792480"/>
            <a:ext cx="8229600" cy="1143000"/>
          </a:xfrm>
        </p:spPr>
        <p:txBody>
          <a:bodyPr>
            <a:noAutofit/>
          </a:bodyPr>
          <a:lstStyle/>
          <a:p>
            <a:r>
              <a:rPr lang="el-GR" sz="4000" b="1" dirty="0">
                <a:solidFill>
                  <a:schemeClr val="accent2">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Εργαστήριο Τεχνών και Χειροτεχνίας</a:t>
            </a:r>
            <a:endParaRPr lang="en-CY" sz="4000" dirty="0">
              <a:solidFill>
                <a:schemeClr val="accent2">
                  <a:lumMod val="50000"/>
                </a:schemeClr>
              </a:solidFill>
            </a:endParaRPr>
          </a:p>
        </p:txBody>
      </p:sp>
      <p:sp>
        <p:nvSpPr>
          <p:cNvPr id="4" name="Oval 3">
            <a:extLst>
              <a:ext uri="{FF2B5EF4-FFF2-40B4-BE49-F238E27FC236}">
                <a16:creationId xmlns:a16="http://schemas.microsoft.com/office/drawing/2014/main" id="{5686238C-A8DC-9523-F7E0-156F8F9ED776}"/>
              </a:ext>
            </a:extLst>
          </p:cNvPr>
          <p:cNvSpPr/>
          <p:nvPr/>
        </p:nvSpPr>
        <p:spPr>
          <a:xfrm>
            <a:off x="469370" y="4299569"/>
            <a:ext cx="8352928" cy="2135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spcAft>
                <a:spcPts val="1000"/>
              </a:spcAft>
              <a:tabLst>
                <a:tab pos="5381625" algn="l"/>
              </a:tabLst>
            </a:pPr>
            <a:r>
              <a:rPr lang="el-GR" dirty="0">
                <a:latin typeface="Arial" panose="020B0604020202020204" pitchFamily="34" charset="0"/>
                <a:ea typeface="Times New Roman" panose="02020603050405020304" pitchFamily="18" charset="0"/>
                <a:cs typeface="Arial" panose="020B0604020202020204" pitchFamily="34" charset="0"/>
              </a:rPr>
              <a:t>Οι </a:t>
            </a:r>
            <a:r>
              <a:rPr lang="el-GR" sz="1800" dirty="0">
                <a:effectLst/>
                <a:latin typeface="Arial" panose="020B0604020202020204" pitchFamily="34" charset="0"/>
                <a:ea typeface="Times New Roman" panose="02020603050405020304" pitchFamily="18" charset="0"/>
                <a:cs typeface="Arial" panose="020B0604020202020204" pitchFamily="34" charset="0"/>
              </a:rPr>
              <a:t>δράσεις έχουν ως στόχο την ενίσχυση της δημιουργικότητας, της αυτοπεποίθησης των ατόμων αλλά και τη συγκέντρωσης χρημάτων για την ενίσχυση του Κέντρου.</a:t>
            </a:r>
            <a:endParaRPr lang="en-CY"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4A12A0F-C749-431C-A54F-34D7C1AA42CB}"/>
              </a:ext>
            </a:extLst>
          </p:cNvPr>
          <p:cNvSpPr>
            <a:spLocks noGrp="1"/>
          </p:cNvSpPr>
          <p:nvPr>
            <p:ph idx="1"/>
          </p:nvPr>
        </p:nvSpPr>
        <p:spPr>
          <a:xfrm>
            <a:off x="457200" y="2171968"/>
            <a:ext cx="8229600" cy="1925568"/>
          </a:xfrm>
        </p:spPr>
        <p:txBody>
          <a:bodyPr>
            <a:normAutofit/>
          </a:bodyPr>
          <a:lstStyle/>
          <a:p>
            <a:pPr marL="342900" lvl="0" indent="-342900" algn="just">
              <a:spcAft>
                <a:spcPts val="1000"/>
              </a:spcAft>
              <a:buFont typeface="Symbol" panose="05050102010706020507" pitchFamily="18" charset="2"/>
              <a:buChar char=""/>
              <a:tabLst>
                <a:tab pos="5381625" algn="l"/>
              </a:tabLst>
            </a:pPr>
            <a:r>
              <a:rPr lang="el-GR" sz="1400" dirty="0">
                <a:effectLst/>
                <a:latin typeface="Arial" panose="020B0604020202020204" pitchFamily="34" charset="0"/>
                <a:ea typeface="Times New Roman" panose="02020603050405020304" pitchFamily="18" charset="0"/>
                <a:cs typeface="Times New Roman" panose="02020603050405020304" pitchFamily="18" charset="0"/>
              </a:rPr>
              <a:t>Οι συμμετέχοντες εξερευνούν και μαθαίνουν διάφορους και δημιουργικούς τρόπους χρήσης υλικών. </a:t>
            </a:r>
          </a:p>
          <a:p>
            <a:pPr marL="342900" lvl="0" indent="-342900" algn="just">
              <a:spcAft>
                <a:spcPts val="1000"/>
              </a:spcAft>
              <a:buFont typeface="Symbol" panose="05050102010706020507" pitchFamily="18" charset="2"/>
              <a:buChar char=""/>
              <a:tabLst>
                <a:tab pos="5381625" algn="l"/>
              </a:tabLst>
            </a:pPr>
            <a:r>
              <a:rPr lang="el-GR" sz="1400" dirty="0">
                <a:effectLst/>
                <a:latin typeface="Arial" panose="020B0604020202020204" pitchFamily="34" charset="0"/>
                <a:ea typeface="Times New Roman" panose="02020603050405020304" pitchFamily="18" charset="0"/>
                <a:cs typeface="Times New Roman" panose="02020603050405020304" pitchFamily="18" charset="0"/>
              </a:rPr>
              <a:t>Μεταξύ άλλων ασχολούνται με την αγγειοπλαστική, ζωγραφική, καλαθοπλεκτική, χειροτεχνίες για εποχιακά δώρα και δημιουργία μπομπονιερών. </a:t>
            </a:r>
          </a:p>
          <a:p>
            <a:pPr marL="342900" lvl="0" indent="-342900" algn="just">
              <a:spcAft>
                <a:spcPts val="1000"/>
              </a:spcAft>
              <a:buFont typeface="Symbol" panose="05050102010706020507" pitchFamily="18" charset="2"/>
              <a:buChar char=""/>
              <a:tabLst>
                <a:tab pos="5381625" algn="l"/>
              </a:tabLst>
            </a:pPr>
            <a:r>
              <a:rPr lang="el-GR" sz="1400" dirty="0">
                <a:effectLst/>
                <a:latin typeface="Arial" panose="020B0604020202020204" pitchFamily="34" charset="0"/>
                <a:ea typeface="Times New Roman" panose="02020603050405020304" pitchFamily="18" charset="0"/>
                <a:cs typeface="Times New Roman" panose="02020603050405020304" pitchFamily="18" charset="0"/>
              </a:rPr>
              <a:t>Τα προϊόντα που δημιουργούνται μέσα από το εργαστήριο αυτό πωλούνται σε φιλανθρωπικά παζαράκια και μέσω παραγγελιών για δώρα κοινωνικών εκδηλώσεων όπως γάμους και βαφτίσεις. </a:t>
            </a:r>
            <a:endParaRPr lang="en-CY"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3925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87E126-111C-E64E-B52B-030A5D41A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32656"/>
            <a:ext cx="4464496" cy="2852936"/>
          </a:xfrm>
          <a:prstGeom prst="rect">
            <a:avLst/>
          </a:prstGeom>
          <a:ln>
            <a:noFill/>
          </a:ln>
          <a:effectLst>
            <a:softEdge rad="112500"/>
          </a:effectLst>
        </p:spPr>
      </p:pic>
      <p:pic>
        <p:nvPicPr>
          <p:cNvPr id="11" name="Picture 10">
            <a:extLst>
              <a:ext uri="{FF2B5EF4-FFF2-40B4-BE49-F238E27FC236}">
                <a16:creationId xmlns:a16="http://schemas.microsoft.com/office/drawing/2014/main" id="{C344FBF2-AFEC-7358-01CE-14513DFF6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0820" y="692696"/>
            <a:ext cx="3600400" cy="5472608"/>
          </a:xfrm>
          <a:prstGeom prst="rect">
            <a:avLst/>
          </a:prstGeom>
          <a:ln>
            <a:noFill/>
          </a:ln>
          <a:effectLst>
            <a:softEdge rad="112500"/>
          </a:effectLst>
        </p:spPr>
      </p:pic>
      <p:pic>
        <p:nvPicPr>
          <p:cNvPr id="13" name="Picture 12">
            <a:extLst>
              <a:ext uri="{FF2B5EF4-FFF2-40B4-BE49-F238E27FC236}">
                <a16:creationId xmlns:a16="http://schemas.microsoft.com/office/drawing/2014/main" id="{22051EBB-5935-2A78-6E75-FE3175BE4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3284984"/>
            <a:ext cx="2779534" cy="3041575"/>
          </a:xfrm>
          <a:prstGeom prst="rect">
            <a:avLst/>
          </a:prstGeom>
          <a:ln>
            <a:noFill/>
          </a:ln>
          <a:effectLst>
            <a:softEdge rad="112500"/>
          </a:effectLst>
        </p:spPr>
      </p:pic>
    </p:spTree>
    <p:extLst>
      <p:ext uri="{BB962C8B-B14F-4D97-AF65-F5344CB8AC3E}">
        <p14:creationId xmlns:p14="http://schemas.microsoft.com/office/powerpoint/2010/main" val="1999087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6EFE4C-D1E1-A3F2-029D-9D1FCA39E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32656"/>
            <a:ext cx="3816424" cy="5832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498C413-B09D-1A22-B027-861744E5B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332656"/>
            <a:ext cx="4032448" cy="5832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62726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8229600" cy="1143000"/>
          </a:xfrm>
        </p:spPr>
        <p:txBody>
          <a:bodyPr>
            <a:noAutofit/>
          </a:bodyPr>
          <a:lstStyle/>
          <a:p>
            <a:r>
              <a:rPr lang="el-GR" sz="4400" dirty="0">
                <a:solidFill>
                  <a:schemeClr val="accent2">
                    <a:lumMod val="50000"/>
                  </a:schemeClr>
                </a:solidFill>
                <a:latin typeface="Arial" panose="020B0604020202020204" pitchFamily="34" charset="0"/>
                <a:cs typeface="Arial" panose="020B0604020202020204" pitchFamily="34" charset="0"/>
              </a:rPr>
              <a:t>Εργαστήριο Μουσικοθεραπείας- Μουσικής Αγωγής </a:t>
            </a:r>
            <a:endParaRPr lang="en-GB" sz="4400" dirty="0">
              <a:solidFill>
                <a:schemeClr val="accent2">
                  <a:lumMod val="5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99992" y="2148657"/>
            <a:ext cx="8286808" cy="3993850"/>
          </a:xfrm>
        </p:spPr>
        <p:txBody>
          <a:bodyPr>
            <a:noAutofit/>
          </a:bodyPr>
          <a:lstStyle/>
          <a:p>
            <a:pPr marL="0" indent="0" algn="ctr">
              <a:buNone/>
            </a:pPr>
            <a:r>
              <a:rPr lang="en-GB" sz="2000" dirty="0">
                <a:latin typeface="Arial" pitchFamily="34" charset="0"/>
                <a:cs typeface="Arial" pitchFamily="34" charset="0"/>
              </a:rPr>
              <a:t>To</a:t>
            </a:r>
            <a:r>
              <a:rPr lang="el-GR" sz="2000" dirty="0">
                <a:latin typeface="Arial" pitchFamily="34" charset="0"/>
                <a:cs typeface="Arial" pitchFamily="34" charset="0"/>
              </a:rPr>
              <a:t> εργαστήριο Μουσικής αγωγής &amp; Μουσικοθεραπείας βασίζεται στην παιδαγωγική μουσικοθεραπεία. </a:t>
            </a:r>
          </a:p>
          <a:p>
            <a:pPr marL="0" indent="0" algn="ctr">
              <a:buNone/>
            </a:pPr>
            <a:endParaRPr lang="el-GR" sz="2000" dirty="0">
              <a:latin typeface="Arial" pitchFamily="34" charset="0"/>
              <a:cs typeface="Arial" pitchFamily="34" charset="0"/>
            </a:endParaRPr>
          </a:p>
          <a:p>
            <a:pPr marL="0" indent="0" algn="ctr">
              <a:buNone/>
            </a:pPr>
            <a:r>
              <a:rPr lang="el-GR" sz="2000" dirty="0">
                <a:latin typeface="Arial" pitchFamily="34" charset="0"/>
                <a:cs typeface="Arial" pitchFamily="34" charset="0"/>
              </a:rPr>
              <a:t>Η μουσική προσφέρει διπλό πεδίο απασχόλησης στο εργαστήριο, τόσο θεραπευτικό όσο και εκπαιδευτικό.</a:t>
            </a:r>
          </a:p>
          <a:p>
            <a:pPr>
              <a:buNone/>
            </a:pPr>
            <a:endParaRPr lang="en-GB" sz="2000" dirty="0">
              <a:latin typeface="Arial" pitchFamily="34" charset="0"/>
              <a:cs typeface="Arial" pitchFamily="34" charset="0"/>
            </a:endParaRPr>
          </a:p>
        </p:txBody>
      </p:sp>
      <p:pic>
        <p:nvPicPr>
          <p:cNvPr id="9" name="Picture 8">
            <a:extLst>
              <a:ext uri="{FF2B5EF4-FFF2-40B4-BE49-F238E27FC236}">
                <a16:creationId xmlns:a16="http://schemas.microsoft.com/office/drawing/2014/main" id="{3943D759-1915-A3B7-D462-912199A701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475" r="18827"/>
          <a:stretch/>
        </p:blipFill>
        <p:spPr>
          <a:xfrm>
            <a:off x="209597" y="3869952"/>
            <a:ext cx="1340147" cy="2846995"/>
          </a:xfrm>
          <a:prstGeom prst="rect">
            <a:avLst/>
          </a:prstGeom>
        </p:spPr>
      </p:pic>
      <p:pic>
        <p:nvPicPr>
          <p:cNvPr id="11" name="Picture 10">
            <a:extLst>
              <a:ext uri="{FF2B5EF4-FFF2-40B4-BE49-F238E27FC236}">
                <a16:creationId xmlns:a16="http://schemas.microsoft.com/office/drawing/2014/main" id="{577772CD-BB9D-EE99-2762-CE7EF5562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548" y="3869954"/>
            <a:ext cx="2881481" cy="2846995"/>
          </a:xfrm>
          <a:prstGeom prst="rect">
            <a:avLst/>
          </a:prstGeom>
        </p:spPr>
      </p:pic>
      <p:pic>
        <p:nvPicPr>
          <p:cNvPr id="13" name="Picture 12">
            <a:extLst>
              <a:ext uri="{FF2B5EF4-FFF2-40B4-BE49-F238E27FC236}">
                <a16:creationId xmlns:a16="http://schemas.microsoft.com/office/drawing/2014/main" id="{6BD4938E-00F3-F668-F39D-09A154B1C8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408" r="26814"/>
          <a:stretch/>
        </p:blipFill>
        <p:spPr>
          <a:xfrm>
            <a:off x="1549608" y="3869954"/>
            <a:ext cx="1547424" cy="2846995"/>
          </a:xfrm>
          <a:prstGeom prst="rect">
            <a:avLst/>
          </a:prstGeom>
        </p:spPr>
      </p:pic>
      <p:pic>
        <p:nvPicPr>
          <p:cNvPr id="15" name="Picture 14">
            <a:extLst>
              <a:ext uri="{FF2B5EF4-FFF2-40B4-BE49-F238E27FC236}">
                <a16:creationId xmlns:a16="http://schemas.microsoft.com/office/drawing/2014/main" id="{95EF4D8A-A8C7-8C90-ACAB-FC10934A51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288" y="3861049"/>
            <a:ext cx="1770114" cy="2846996"/>
          </a:xfrm>
          <a:prstGeom prst="rect">
            <a:avLst/>
          </a:prstGeom>
        </p:spPr>
      </p:pic>
      <p:pic>
        <p:nvPicPr>
          <p:cNvPr id="5" name="Picture 4">
            <a:extLst>
              <a:ext uri="{FF2B5EF4-FFF2-40B4-BE49-F238E27FC236}">
                <a16:creationId xmlns:a16="http://schemas.microsoft.com/office/drawing/2014/main" id="{957673CF-02D0-C489-1EF8-39182053C2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8034" y="3861048"/>
            <a:ext cx="1669465" cy="2846995"/>
          </a:xfrm>
          <a:prstGeom prst="rect">
            <a:avLst/>
          </a:prstGeom>
        </p:spPr>
      </p:pic>
      <p:pic>
        <p:nvPicPr>
          <p:cNvPr id="7" name="Picture 6">
            <a:extLst>
              <a:ext uri="{FF2B5EF4-FFF2-40B4-BE49-F238E27FC236}">
                <a16:creationId xmlns:a16="http://schemas.microsoft.com/office/drawing/2014/main" id="{65ACC241-55A7-DE19-D6FB-1C4A2BB35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1951" y="3869955"/>
            <a:ext cx="1244037" cy="284379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53AB54-A032-867E-BB86-1DB3168B5FFC}"/>
              </a:ext>
            </a:extLst>
          </p:cNvPr>
          <p:cNvSpPr/>
          <p:nvPr/>
        </p:nvSpPr>
        <p:spPr>
          <a:xfrm>
            <a:off x="2627784" y="500455"/>
            <a:ext cx="3023870" cy="187198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l-GR" sz="2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Θεραπευτικό </a:t>
            </a:r>
            <a:endParaRPr lang="en-CY" sz="1100">
              <a:effectLst/>
              <a:ea typeface="Times New Roman" panose="02020603050405020304" pitchFamily="18" charset="0"/>
              <a:cs typeface="Times New Roman" panose="02020603050405020304" pitchFamily="18" charset="0"/>
            </a:endParaRPr>
          </a:p>
          <a:p>
            <a:pPr algn="ctr">
              <a:lnSpc>
                <a:spcPct val="115000"/>
              </a:lnSpc>
              <a:spcAft>
                <a:spcPts val="1000"/>
              </a:spcAft>
            </a:pPr>
            <a:r>
              <a:rPr lang="el-GR" sz="2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(μη μουσικοί στόχοι- ολόπλευρη ανάπτυξη)</a:t>
            </a:r>
            <a:endParaRPr lang="en-CY" sz="1100">
              <a:effectLst/>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5BFB003C-82FD-F99F-D11D-BCDD7784788C}"/>
              </a:ext>
            </a:extLst>
          </p:cNvPr>
          <p:cNvSpPr/>
          <p:nvPr/>
        </p:nvSpPr>
        <p:spPr>
          <a:xfrm>
            <a:off x="323528" y="128875"/>
            <a:ext cx="2808312" cy="1599456"/>
          </a:xfrm>
          <a:prstGeom prst="cloud">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latin typeface="Arial" panose="020B0604020202020204" pitchFamily="34" charset="0"/>
                <a:cs typeface="Arial" panose="020B0604020202020204" pitchFamily="34" charset="0"/>
              </a:rPr>
              <a:t>Βελτίωση επικοινωνιακών και ομαδο-συνεργατικών  δεξιοτήτων</a:t>
            </a:r>
            <a:endParaRPr lang="en-CY" dirty="0">
              <a:solidFill>
                <a:schemeClr val="tx1"/>
              </a:solidFill>
              <a:latin typeface="Arial" panose="020B0604020202020204" pitchFamily="34" charset="0"/>
              <a:cs typeface="Arial" panose="020B0604020202020204" pitchFamily="34" charset="0"/>
            </a:endParaRPr>
          </a:p>
        </p:txBody>
      </p:sp>
      <p:sp>
        <p:nvSpPr>
          <p:cNvPr id="6" name="Cloud 5">
            <a:extLst>
              <a:ext uri="{FF2B5EF4-FFF2-40B4-BE49-F238E27FC236}">
                <a16:creationId xmlns:a16="http://schemas.microsoft.com/office/drawing/2014/main" id="{5A8213E9-936D-A888-416A-337D216C535D}"/>
              </a:ext>
            </a:extLst>
          </p:cNvPr>
          <p:cNvSpPr/>
          <p:nvPr/>
        </p:nvSpPr>
        <p:spPr>
          <a:xfrm>
            <a:off x="323528" y="1800673"/>
            <a:ext cx="2808312" cy="1280864"/>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latin typeface="Arial" panose="020B0604020202020204" pitchFamily="34" charset="0"/>
                <a:cs typeface="Arial" panose="020B0604020202020204" pitchFamily="34" charset="0"/>
              </a:rPr>
              <a:t>Εκφραση συναισθημάτων- αυτοέκφραση</a:t>
            </a:r>
            <a:endParaRPr lang="en-CY" dirty="0">
              <a:solidFill>
                <a:schemeClr val="tx1"/>
              </a:solidFill>
              <a:latin typeface="Arial" panose="020B0604020202020204" pitchFamily="34" charset="0"/>
              <a:cs typeface="Arial" panose="020B0604020202020204" pitchFamily="34" charset="0"/>
            </a:endParaRPr>
          </a:p>
        </p:txBody>
      </p:sp>
      <p:sp>
        <p:nvSpPr>
          <p:cNvPr id="7" name="Cloud 6">
            <a:extLst>
              <a:ext uri="{FF2B5EF4-FFF2-40B4-BE49-F238E27FC236}">
                <a16:creationId xmlns:a16="http://schemas.microsoft.com/office/drawing/2014/main" id="{74A4530D-3643-7F78-10E6-03AE7ECEA04A}"/>
              </a:ext>
            </a:extLst>
          </p:cNvPr>
          <p:cNvSpPr/>
          <p:nvPr/>
        </p:nvSpPr>
        <p:spPr>
          <a:xfrm>
            <a:off x="5341943" y="59904"/>
            <a:ext cx="3168350" cy="1136848"/>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latin typeface="Arial" panose="020B0604020202020204" pitchFamily="34" charset="0"/>
                <a:cs typeface="Arial" panose="020B0604020202020204" pitchFamily="34" charset="0"/>
              </a:rPr>
              <a:t>Ενίσχυση Δημιουργικότητας </a:t>
            </a:r>
          </a:p>
          <a:p>
            <a:pPr algn="ctr"/>
            <a:endParaRPr lang="en-CY" dirty="0"/>
          </a:p>
        </p:txBody>
      </p:sp>
      <p:sp>
        <p:nvSpPr>
          <p:cNvPr id="8" name="Cloud 7">
            <a:extLst>
              <a:ext uri="{FF2B5EF4-FFF2-40B4-BE49-F238E27FC236}">
                <a16:creationId xmlns:a16="http://schemas.microsoft.com/office/drawing/2014/main" id="{FBDDB47C-3D17-6B2B-DA2E-734801079332}"/>
              </a:ext>
            </a:extLst>
          </p:cNvPr>
          <p:cNvSpPr/>
          <p:nvPr/>
        </p:nvSpPr>
        <p:spPr>
          <a:xfrm>
            <a:off x="5652120" y="1196752"/>
            <a:ext cx="2880320" cy="15994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latin typeface="Arial" panose="020B0604020202020204" pitchFamily="34" charset="0"/>
                <a:cs typeface="Arial" panose="020B0604020202020204" pitchFamily="34" charset="0"/>
              </a:rPr>
              <a:t>Ενίσχυση Συγκέντρωσης, Μνήμης, Προσοχής</a:t>
            </a:r>
            <a:endParaRPr lang="en-CY" dirty="0">
              <a:solidFill>
                <a:schemeClr val="tx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F3B17B3-B217-8EF6-4CC6-4EDF681426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228"/>
          <a:stretch/>
        </p:blipFill>
        <p:spPr>
          <a:xfrm>
            <a:off x="5235306" y="4509121"/>
            <a:ext cx="3713948" cy="2178380"/>
          </a:xfrm>
          <a:prstGeom prst="rect">
            <a:avLst/>
          </a:prstGeom>
        </p:spPr>
      </p:pic>
      <p:pic>
        <p:nvPicPr>
          <p:cNvPr id="12" name="Picture 11">
            <a:extLst>
              <a:ext uri="{FF2B5EF4-FFF2-40B4-BE49-F238E27FC236}">
                <a16:creationId xmlns:a16="http://schemas.microsoft.com/office/drawing/2014/main" id="{AB35F23B-9244-1655-1170-11797B9819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36" y="3232398"/>
            <a:ext cx="2382416" cy="3445165"/>
          </a:xfrm>
          <a:prstGeom prst="rect">
            <a:avLst/>
          </a:prstGeom>
        </p:spPr>
      </p:pic>
      <p:pic>
        <p:nvPicPr>
          <p:cNvPr id="14" name="Picture 13">
            <a:extLst>
              <a:ext uri="{FF2B5EF4-FFF2-40B4-BE49-F238E27FC236}">
                <a16:creationId xmlns:a16="http://schemas.microsoft.com/office/drawing/2014/main" id="{1E62EB18-4C81-86F2-15FE-0ECF564E0C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21" t="24861" r="27570" b="7798"/>
          <a:stretch/>
        </p:blipFill>
        <p:spPr>
          <a:xfrm>
            <a:off x="6825083" y="2842756"/>
            <a:ext cx="2124171" cy="1599457"/>
          </a:xfrm>
          <a:prstGeom prst="rect">
            <a:avLst/>
          </a:prstGeom>
        </p:spPr>
      </p:pic>
      <p:pic>
        <p:nvPicPr>
          <p:cNvPr id="16" name="Picture 15">
            <a:extLst>
              <a:ext uri="{FF2B5EF4-FFF2-40B4-BE49-F238E27FC236}">
                <a16:creationId xmlns:a16="http://schemas.microsoft.com/office/drawing/2014/main" id="{00778515-083B-07FE-421C-6A91D9E490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5885" y="4005064"/>
            <a:ext cx="2520280" cy="2644777"/>
          </a:xfrm>
          <a:prstGeom prst="rect">
            <a:avLst/>
          </a:prstGeom>
        </p:spPr>
      </p:pic>
      <p:sp>
        <p:nvSpPr>
          <p:cNvPr id="17" name="Cloud 16">
            <a:extLst>
              <a:ext uri="{FF2B5EF4-FFF2-40B4-BE49-F238E27FC236}">
                <a16:creationId xmlns:a16="http://schemas.microsoft.com/office/drawing/2014/main" id="{AA1E7DFF-5C87-831B-9334-A14F39002783}"/>
              </a:ext>
            </a:extLst>
          </p:cNvPr>
          <p:cNvSpPr/>
          <p:nvPr/>
        </p:nvSpPr>
        <p:spPr>
          <a:xfrm>
            <a:off x="2627784" y="2602366"/>
            <a:ext cx="4032448" cy="1280864"/>
          </a:xfrm>
          <a:prstGeom prst="cloud">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latin typeface="Arial" panose="020B0604020202020204" pitchFamily="34" charset="0"/>
                <a:cs typeface="Arial" panose="020B0604020202020204" pitchFamily="34" charset="0"/>
              </a:rPr>
              <a:t>Βελτίωση συντονισμού κινήσεων και δεξιοτήτων λεπτής και αδρής κινητικότητας</a:t>
            </a:r>
            <a:endParaRPr lang="en-CY"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E9DAE3C-3A42-FA81-7E1C-1CEF8D04A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8370" y="3248612"/>
            <a:ext cx="4603440" cy="3609387"/>
          </a:xfrm>
          <a:prstGeom prst="rect">
            <a:avLst/>
          </a:prstGeom>
          <a:ln>
            <a:noFill/>
          </a:ln>
          <a:effectLst>
            <a:softEdge rad="112500"/>
          </a:effectLst>
        </p:spPr>
      </p:pic>
      <p:pic>
        <p:nvPicPr>
          <p:cNvPr id="12" name="Picture 11">
            <a:extLst>
              <a:ext uri="{FF2B5EF4-FFF2-40B4-BE49-F238E27FC236}">
                <a16:creationId xmlns:a16="http://schemas.microsoft.com/office/drawing/2014/main" id="{532EE480-8E26-4056-22D0-870A2CD2B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5" y="3668646"/>
            <a:ext cx="4784031" cy="3189354"/>
          </a:xfrm>
          <a:prstGeom prst="rect">
            <a:avLst/>
          </a:prstGeom>
          <a:ln>
            <a:noFill/>
          </a:ln>
          <a:effectLst>
            <a:softEdge rad="112500"/>
          </a:effectLst>
        </p:spPr>
      </p:pic>
      <p:sp>
        <p:nvSpPr>
          <p:cNvPr id="5" name="Rectangle 4">
            <a:extLst>
              <a:ext uri="{FF2B5EF4-FFF2-40B4-BE49-F238E27FC236}">
                <a16:creationId xmlns:a16="http://schemas.microsoft.com/office/drawing/2014/main" id="{BB24EC63-5E3F-8724-B054-6A7E3CC9D3D1}"/>
              </a:ext>
            </a:extLst>
          </p:cNvPr>
          <p:cNvSpPr/>
          <p:nvPr/>
        </p:nvSpPr>
        <p:spPr>
          <a:xfrm>
            <a:off x="3004820" y="128875"/>
            <a:ext cx="3134360" cy="1871980"/>
          </a:xfrm>
          <a:prstGeom prst="rect">
            <a:avLst/>
          </a:prstGeom>
          <a:solidFill>
            <a:srgbClr val="5ADA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l-GR" sz="2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Εκπαιδευτικό</a:t>
            </a:r>
            <a:endParaRPr lang="en-CY" sz="1100">
              <a:effectLst/>
              <a:ea typeface="Times New Roman" panose="02020603050405020304" pitchFamily="18" charset="0"/>
              <a:cs typeface="Times New Roman" panose="02020603050405020304" pitchFamily="18" charset="0"/>
            </a:endParaRPr>
          </a:p>
          <a:p>
            <a:pPr algn="ctr">
              <a:lnSpc>
                <a:spcPct val="115000"/>
              </a:lnSpc>
              <a:spcAft>
                <a:spcPts val="1000"/>
              </a:spcAft>
            </a:pPr>
            <a:r>
              <a:rPr lang="el-GR" sz="20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(μουσικοί στόχοι, ενδυνάμωση μουσικών δεξιοτήτων)</a:t>
            </a:r>
            <a:endParaRPr lang="en-CY" sz="1100">
              <a:effectLst/>
              <a:ea typeface="Times New Roman" panose="02020603050405020304" pitchFamily="18" charset="0"/>
              <a:cs typeface="Times New Roman" panose="02020603050405020304" pitchFamily="18" charset="0"/>
            </a:endParaRPr>
          </a:p>
        </p:txBody>
      </p:sp>
      <p:sp>
        <p:nvSpPr>
          <p:cNvPr id="6" name="Cloud 5">
            <a:extLst>
              <a:ext uri="{FF2B5EF4-FFF2-40B4-BE49-F238E27FC236}">
                <a16:creationId xmlns:a16="http://schemas.microsoft.com/office/drawing/2014/main" id="{A8DDF9CB-BCA5-3223-6AF6-A0509AA926C0}"/>
              </a:ext>
            </a:extLst>
          </p:cNvPr>
          <p:cNvSpPr/>
          <p:nvPr/>
        </p:nvSpPr>
        <p:spPr>
          <a:xfrm>
            <a:off x="323528" y="128875"/>
            <a:ext cx="2808312" cy="2292014"/>
          </a:xfrm>
          <a:prstGeom prst="cloud">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latin typeface="Arial" panose="020B0604020202020204" pitchFamily="34" charset="0"/>
                <a:cs typeface="Arial" pitchFamily="34" charset="0"/>
              </a:rPr>
              <a:t>Β</a:t>
            </a:r>
            <a:r>
              <a:rPr lang="el-GR" sz="1800" dirty="0">
                <a:solidFill>
                  <a:schemeClr val="tx1"/>
                </a:solidFill>
                <a:latin typeface="Arial" panose="020B0604020202020204" pitchFamily="34" charset="0"/>
                <a:cs typeface="Arial" pitchFamily="34" charset="0"/>
              </a:rPr>
              <a:t>ιωματική προσέγγιση  μουσικής μέσα από παιχνίδια και δραστηριότητες. </a:t>
            </a:r>
            <a:endParaRPr lang="en-GB" sz="1800" dirty="0">
              <a:solidFill>
                <a:schemeClr val="tx1"/>
              </a:solidFill>
              <a:latin typeface="Arial" panose="020B0604020202020204" pitchFamily="34" charset="0"/>
              <a:cs typeface="Arial" pitchFamily="34" charset="0"/>
            </a:endParaRPr>
          </a:p>
          <a:p>
            <a:pPr algn="ctr"/>
            <a:endParaRPr lang="en-CY" dirty="0">
              <a:solidFill>
                <a:schemeClr val="tx1"/>
              </a:solidFill>
              <a:latin typeface="Arial" panose="020B0604020202020204" pitchFamily="34" charset="0"/>
              <a:cs typeface="Arial" panose="020B0604020202020204" pitchFamily="34" charset="0"/>
            </a:endParaRPr>
          </a:p>
        </p:txBody>
      </p:sp>
      <p:sp>
        <p:nvSpPr>
          <p:cNvPr id="7" name="Cloud 6">
            <a:extLst>
              <a:ext uri="{FF2B5EF4-FFF2-40B4-BE49-F238E27FC236}">
                <a16:creationId xmlns:a16="http://schemas.microsoft.com/office/drawing/2014/main" id="{F7C0818D-99B4-D262-958B-F1B1D831B048}"/>
              </a:ext>
            </a:extLst>
          </p:cNvPr>
          <p:cNvSpPr/>
          <p:nvPr/>
        </p:nvSpPr>
        <p:spPr>
          <a:xfrm>
            <a:off x="5813132" y="0"/>
            <a:ext cx="3439388" cy="3456384"/>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latin typeface="Arial" panose="020B0604020202020204" pitchFamily="34" charset="0"/>
                <a:cs typeface="Arial" pitchFamily="34" charset="0"/>
              </a:rPr>
              <a:t>Ε</a:t>
            </a:r>
            <a:r>
              <a:rPr lang="el-GR" sz="1800" dirty="0">
                <a:solidFill>
                  <a:schemeClr val="tx1"/>
                </a:solidFill>
                <a:latin typeface="Arial" panose="020B0604020202020204" pitchFamily="34" charset="0"/>
                <a:cs typeface="Arial" pitchFamily="34" charset="0"/>
              </a:rPr>
              <a:t>νίσχυση µουσικών </a:t>
            </a:r>
            <a:r>
              <a:rPr lang="en-GB" sz="1800" dirty="0">
                <a:solidFill>
                  <a:schemeClr val="tx1"/>
                </a:solidFill>
                <a:latin typeface="Arial" panose="020B0604020202020204" pitchFamily="34" charset="0"/>
                <a:cs typeface="Arial" pitchFamily="34" charset="0"/>
              </a:rPr>
              <a:t>  </a:t>
            </a:r>
            <a:r>
              <a:rPr lang="el-GR" sz="1800" dirty="0">
                <a:solidFill>
                  <a:schemeClr val="tx1"/>
                </a:solidFill>
                <a:latin typeface="Arial" panose="020B0604020202020204" pitchFamily="34" charset="0"/>
                <a:cs typeface="Arial" pitchFamily="34" charset="0"/>
              </a:rPr>
              <a:t> ικανοτήτων µελωδικών, ρυθµικών, εκτέλεση στα μ.όργανα, ατομικό χορωδιακό τραγούδι, κίνηση, χαρά, ψυχαγωγία. </a:t>
            </a:r>
            <a:endParaRPr lang="en-GB" sz="1800" dirty="0">
              <a:solidFill>
                <a:schemeClr val="tx1"/>
              </a:solidFill>
              <a:latin typeface="Arial" panose="020B0604020202020204" pitchFamily="34" charset="0"/>
              <a:cs typeface="Arial" pitchFamily="34" charset="0"/>
            </a:endParaRPr>
          </a:p>
          <a:p>
            <a:pPr algn="ctr"/>
            <a:endParaRPr lang="en-CY" dirty="0">
              <a:solidFill>
                <a:schemeClr val="tx1"/>
              </a:solidFill>
              <a:latin typeface="Arial" panose="020B0604020202020204" pitchFamily="34" charset="0"/>
              <a:cs typeface="Arial" panose="020B0604020202020204" pitchFamily="34" charset="0"/>
            </a:endParaRPr>
          </a:p>
        </p:txBody>
      </p:sp>
      <p:sp>
        <p:nvSpPr>
          <p:cNvPr id="10" name="Cloud 9">
            <a:extLst>
              <a:ext uri="{FF2B5EF4-FFF2-40B4-BE49-F238E27FC236}">
                <a16:creationId xmlns:a16="http://schemas.microsoft.com/office/drawing/2014/main" id="{1C9B9957-E574-8041-A178-B0E9C55E90DF}"/>
              </a:ext>
            </a:extLst>
          </p:cNvPr>
          <p:cNvSpPr/>
          <p:nvPr/>
        </p:nvSpPr>
        <p:spPr>
          <a:xfrm>
            <a:off x="539552" y="2000855"/>
            <a:ext cx="5657762" cy="2652281"/>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latin typeface="Arial" panose="020B0604020202020204" pitchFamily="34" charset="0"/>
                <a:cs typeface="Arial" pitchFamily="34" charset="0"/>
              </a:rPr>
              <a:t>Συμμετοχή σε</a:t>
            </a:r>
            <a:r>
              <a:rPr lang="el-GR" sz="1800" dirty="0">
                <a:solidFill>
                  <a:schemeClr val="tx1"/>
                </a:solidFill>
                <a:latin typeface="Arial" panose="020B0604020202020204" pitchFamily="34" charset="0"/>
                <a:cs typeface="Arial" pitchFamily="34" charset="0"/>
              </a:rPr>
              <a:t> μουσικές εκδηλώσεις, μουσικό-κινητικές παρουσιάσεις όπου εκφράζονται καλλιτεχνικά, ενισχύουν την αυτοπεποίθησή τους, κοινωνικοποιούνται και νοιώθουν να εντάσσονται κοινωνικά.</a:t>
            </a:r>
            <a:endParaRPr lang="en-GB" sz="1800" dirty="0">
              <a:solidFill>
                <a:schemeClr val="tx1"/>
              </a:solidFill>
              <a:latin typeface="Arial" panose="020B0604020202020204" pitchFamily="34" charset="0"/>
              <a:cs typeface="Arial" pitchFamily="34" charset="0"/>
            </a:endParaRPr>
          </a:p>
          <a:p>
            <a:pPr algn="ctr"/>
            <a:endParaRPr lang="en-CY"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0034" y="928670"/>
            <a:ext cx="8464454" cy="1938992"/>
          </a:xfrm>
          <a:prstGeom prst="rect">
            <a:avLst/>
          </a:prstGeom>
          <a:noFill/>
        </p:spPr>
        <p:txBody>
          <a:bodyPr wrap="square" rtlCol="0">
            <a:spAutoFit/>
          </a:bodyPr>
          <a:lstStyle/>
          <a:p>
            <a:r>
              <a:rPr lang="el-GR" sz="2000" dirty="0">
                <a:latin typeface="Arial" pitchFamily="34" charset="0"/>
                <a:cs typeface="Arial" pitchFamily="34" charset="0"/>
              </a:rPr>
              <a:t>Επιπλέον προσφέρονται τα ακόλουθα εργαστήρια τα οποία γίνονται με όλα τα άτομα μαζί.</a:t>
            </a:r>
          </a:p>
          <a:p>
            <a:endParaRPr lang="el-GR" sz="2000" dirty="0">
              <a:latin typeface="Arial" pitchFamily="34" charset="0"/>
              <a:cs typeface="Arial" pitchFamily="34" charset="0"/>
            </a:endParaRPr>
          </a:p>
          <a:p>
            <a:r>
              <a:rPr lang="el-GR" sz="2000" dirty="0">
                <a:latin typeface="Arial" pitchFamily="34" charset="0"/>
                <a:cs typeface="Arial" pitchFamily="34" charset="0"/>
              </a:rPr>
              <a:t>Έχουν ως στόχο την συνεργασία, την ομαδικότητα, την κοινωνική συμμετοχή και αλληλεπίδραση όπως επίσης και την ανάπτυξη δεξιοτήτων ανάλογων με τη θεματική του εκάστοτε εργαστηρίου.</a:t>
            </a:r>
            <a:endParaRPr lang="en-GB" sz="2000" dirty="0">
              <a:latin typeface="Arial" pitchFamily="34" charset="0"/>
              <a:cs typeface="Arial" pitchFamily="34" charset="0"/>
            </a:endParaRPr>
          </a:p>
        </p:txBody>
      </p:sp>
      <p:sp>
        <p:nvSpPr>
          <p:cNvPr id="5" name="Down Arrow 4"/>
          <p:cNvSpPr/>
          <p:nvPr/>
        </p:nvSpPr>
        <p:spPr>
          <a:xfrm>
            <a:off x="3779912" y="2867662"/>
            <a:ext cx="1285884" cy="1508748"/>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491880" y="4509120"/>
            <a:ext cx="3888432" cy="2215991"/>
          </a:xfrm>
          <a:prstGeom prst="rect">
            <a:avLst/>
          </a:prstGeom>
          <a:noFill/>
        </p:spPr>
        <p:txBody>
          <a:bodyPr wrap="square" rtlCol="0">
            <a:spAutoFit/>
          </a:bodyPr>
          <a:lstStyle/>
          <a:p>
            <a:pPr marL="342900" indent="-342900">
              <a:buClr>
                <a:schemeClr val="accent4">
                  <a:lumMod val="75000"/>
                </a:schemeClr>
              </a:buClr>
              <a:buFont typeface="Wingdings" panose="05000000000000000000" pitchFamily="2" charset="2"/>
              <a:buChar char="Ø"/>
            </a:pPr>
            <a:r>
              <a:rPr lang="el-GR" sz="2400" dirty="0">
                <a:latin typeface="Arial" pitchFamily="34" charset="0"/>
                <a:cs typeface="Arial" pitchFamily="34" charset="0"/>
              </a:rPr>
              <a:t>Θέατρο </a:t>
            </a:r>
          </a:p>
          <a:p>
            <a:pPr marL="342900" indent="-342900">
              <a:buClr>
                <a:schemeClr val="accent4">
                  <a:lumMod val="75000"/>
                </a:schemeClr>
              </a:buClr>
              <a:buFont typeface="Wingdings" panose="05000000000000000000" pitchFamily="2" charset="2"/>
              <a:buChar char="Ø"/>
            </a:pPr>
            <a:r>
              <a:rPr lang="el-GR" sz="2400" dirty="0">
                <a:latin typeface="Arial" pitchFamily="34" charset="0"/>
                <a:cs typeface="Arial" pitchFamily="34" charset="0"/>
              </a:rPr>
              <a:t>Ανακύκλωση Αλουμινίου </a:t>
            </a:r>
          </a:p>
          <a:p>
            <a:pPr marL="342900" indent="-342900">
              <a:buClr>
                <a:schemeClr val="accent4">
                  <a:lumMod val="75000"/>
                </a:schemeClr>
              </a:buClr>
              <a:buFont typeface="Wingdings" panose="05000000000000000000" pitchFamily="2" charset="2"/>
              <a:buChar char="Ø"/>
            </a:pPr>
            <a:r>
              <a:rPr lang="el-GR" sz="2400" dirty="0">
                <a:latin typeface="Arial" pitchFamily="34" charset="0"/>
                <a:cs typeface="Arial" pitchFamily="34" charset="0"/>
              </a:rPr>
              <a:t>Τέχνης </a:t>
            </a:r>
          </a:p>
          <a:p>
            <a:pPr marL="342900" indent="-342900">
              <a:buClr>
                <a:schemeClr val="accent4">
                  <a:lumMod val="75000"/>
                </a:schemeClr>
              </a:buClr>
              <a:buFont typeface="Wingdings" panose="05000000000000000000" pitchFamily="2" charset="2"/>
              <a:buChar char="Ø"/>
            </a:pPr>
            <a:r>
              <a:rPr lang="el-GR" sz="2400" dirty="0">
                <a:latin typeface="Arial" pitchFamily="34" charset="0"/>
                <a:cs typeface="Arial" pitchFamily="34" charset="0"/>
              </a:rPr>
              <a:t>Χειροτεχνίας</a:t>
            </a:r>
          </a:p>
          <a:p>
            <a:pPr marL="342900" indent="-342900">
              <a:buClr>
                <a:schemeClr val="accent4">
                  <a:lumMod val="75000"/>
                </a:schemeClr>
              </a:buClr>
              <a:buFont typeface="Wingdings" panose="05000000000000000000" pitchFamily="2" charset="2"/>
              <a:buChar char="Ø"/>
            </a:pPr>
            <a:r>
              <a:rPr lang="el-GR" sz="2400" dirty="0">
                <a:latin typeface="Arial" pitchFamily="34" charset="0"/>
                <a:cs typeface="Arial" pitchFamily="34" charset="0"/>
              </a:rPr>
              <a:t>Κηπουρική </a:t>
            </a:r>
          </a:p>
          <a:p>
            <a:pPr marL="342900" indent="-342900">
              <a:buAutoNum type="arabicPeriod"/>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3F24-073D-04EB-2400-9E92D49C0D28}"/>
              </a:ext>
            </a:extLst>
          </p:cNvPr>
          <p:cNvSpPr>
            <a:spLocks noGrp="1"/>
          </p:cNvSpPr>
          <p:nvPr>
            <p:ph type="title"/>
          </p:nvPr>
        </p:nvSpPr>
        <p:spPr>
          <a:xfrm>
            <a:off x="395536" y="260648"/>
            <a:ext cx="8229600" cy="1143000"/>
          </a:xfrm>
        </p:spPr>
        <p:txBody>
          <a:bodyPr>
            <a:normAutofit fontScale="90000"/>
          </a:bodyPr>
          <a:lstStyle/>
          <a:p>
            <a:r>
              <a:rPr lang="el-GR" sz="8900" u="sng" dirty="0">
                <a:solidFill>
                  <a:schemeClr val="accent6">
                    <a:lumMod val="50000"/>
                  </a:schemeClr>
                </a:solidFill>
                <a:latin typeface="Arial" panose="020B0604020202020204" pitchFamily="34" charset="0"/>
                <a:cs typeface="Arial" panose="020B0604020202020204" pitchFamily="34" charset="0"/>
              </a:rPr>
              <a:t>Θέατρο</a:t>
            </a:r>
            <a:r>
              <a:rPr lang="el-GR" sz="8900" dirty="0">
                <a:latin typeface="Arial" panose="020B0604020202020204" pitchFamily="34" charset="0"/>
                <a:cs typeface="Arial" panose="020B0604020202020204" pitchFamily="34" charset="0"/>
              </a:rPr>
              <a:t> </a:t>
            </a:r>
            <a:br>
              <a:rPr lang="el-GR" dirty="0"/>
            </a:br>
            <a:endParaRPr lang="en-CY" dirty="0"/>
          </a:p>
        </p:txBody>
      </p:sp>
      <p:pic>
        <p:nvPicPr>
          <p:cNvPr id="4" name="Picture 3">
            <a:extLst>
              <a:ext uri="{FF2B5EF4-FFF2-40B4-BE49-F238E27FC236}">
                <a16:creationId xmlns:a16="http://schemas.microsoft.com/office/drawing/2014/main" id="{9664F2F5-0032-CB22-F8FE-D177E5C24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781" y="1399388"/>
            <a:ext cx="3692353" cy="247544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D0E1C9E-978D-C22C-CEE5-1FEBEF270D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864" y="4077071"/>
            <a:ext cx="3803915" cy="247382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E57D731-EAC9-8A7E-DDAB-A703EB6F1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7780" y="4077071"/>
            <a:ext cx="3692353" cy="247382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8619B7E-CC68-EF1D-2B8E-6CE64C52D2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00"/>
          <a:stretch/>
        </p:blipFill>
        <p:spPr>
          <a:xfrm>
            <a:off x="518865" y="1394823"/>
            <a:ext cx="3818270" cy="24738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9898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BBD9-B6FB-61A1-478E-CD72548C7DF7}"/>
              </a:ext>
            </a:extLst>
          </p:cNvPr>
          <p:cNvSpPr>
            <a:spLocks noGrp="1"/>
          </p:cNvSpPr>
          <p:nvPr>
            <p:ph type="title"/>
          </p:nvPr>
        </p:nvSpPr>
        <p:spPr>
          <a:xfrm>
            <a:off x="683568" y="533400"/>
            <a:ext cx="8229600" cy="1143000"/>
          </a:xfrm>
        </p:spPr>
        <p:txBody>
          <a:bodyPr>
            <a:normAutofit/>
          </a:bodyPr>
          <a:lstStyle/>
          <a:p>
            <a:r>
              <a:rPr lang="el-GR" sz="5400" dirty="0">
                <a:solidFill>
                  <a:schemeClr val="accent2">
                    <a:lumMod val="50000"/>
                  </a:schemeClr>
                </a:solidFill>
                <a:latin typeface="Arial" panose="020B0604020202020204" pitchFamily="34" charset="0"/>
                <a:cs typeface="Arial" panose="020B0604020202020204" pitchFamily="34" charset="0"/>
              </a:rPr>
              <a:t>Κηπουρική</a:t>
            </a:r>
            <a:r>
              <a:rPr lang="el-GR" sz="5400" dirty="0">
                <a:solidFill>
                  <a:schemeClr val="accent2">
                    <a:lumMod val="50000"/>
                  </a:schemeClr>
                </a:solidFill>
              </a:rPr>
              <a:t> </a:t>
            </a:r>
            <a:endParaRPr lang="en-CY" sz="5400" dirty="0">
              <a:solidFill>
                <a:schemeClr val="accent2">
                  <a:lumMod val="50000"/>
                </a:schemeClr>
              </a:solidFill>
            </a:endParaRPr>
          </a:p>
        </p:txBody>
      </p:sp>
      <p:sp>
        <p:nvSpPr>
          <p:cNvPr id="3" name="Content Placeholder 2">
            <a:extLst>
              <a:ext uri="{FF2B5EF4-FFF2-40B4-BE49-F238E27FC236}">
                <a16:creationId xmlns:a16="http://schemas.microsoft.com/office/drawing/2014/main" id="{89BBC587-8FA5-734F-99EA-F4FADC4ACF88}"/>
              </a:ext>
            </a:extLst>
          </p:cNvPr>
          <p:cNvSpPr>
            <a:spLocks noGrp="1"/>
          </p:cNvSpPr>
          <p:nvPr>
            <p:ph idx="1"/>
          </p:nvPr>
        </p:nvSpPr>
        <p:spPr/>
        <p:txBody>
          <a:bodyPr/>
          <a:lstStyle/>
          <a:p>
            <a:pPr>
              <a:buFont typeface="Wingdings" panose="05000000000000000000" pitchFamily="2" charset="2"/>
              <a:buChar char="Ø"/>
            </a:pPr>
            <a:endParaRPr lang="el-GR" sz="16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l-GR" sz="1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600" dirty="0">
                <a:latin typeface="Arial" panose="020B0604020202020204" pitchFamily="34" charset="0"/>
                <a:cs typeface="Arial" panose="020B0604020202020204" pitchFamily="34" charset="0"/>
              </a:rPr>
              <a:t>Στο πρόγραμμα της κηπουρικής τα άτομα μαθαίνουν να αγαπούν , να φροντίζουν τον κήπο και τα λουλούδια . </a:t>
            </a:r>
          </a:p>
          <a:p>
            <a:pPr>
              <a:buFont typeface="Wingdings" panose="05000000000000000000" pitchFamily="2" charset="2"/>
              <a:buChar char="Ø"/>
            </a:pPr>
            <a:r>
              <a:rPr lang="el-GR" sz="1600" dirty="0">
                <a:latin typeface="Arial" panose="020B0604020202020204" pitchFamily="34" charset="0"/>
                <a:cs typeface="Arial" panose="020B0604020202020204" pitchFamily="34" charset="0"/>
              </a:rPr>
              <a:t>Μαθαίνουν την σωστή διαδικασία φύτευσης των φυτών , αναγνωρίζουν τα διάφορα εργαλία κηπουρικής και την χρήση του καθένα . </a:t>
            </a:r>
          </a:p>
          <a:p>
            <a:pPr>
              <a:buFont typeface="Wingdings" panose="05000000000000000000" pitchFamily="2" charset="2"/>
              <a:buChar char="Ø"/>
            </a:pPr>
            <a:r>
              <a:rPr lang="el-GR" sz="1600" dirty="0">
                <a:latin typeface="Arial" panose="020B0604020202020204" pitchFamily="34" charset="0"/>
                <a:cs typeface="Arial" panose="020B0604020202020204" pitchFamily="34" charset="0"/>
              </a:rPr>
              <a:t>Καλλιέργουμε στο κέντρο μας παχύφυτα τα οποία τα χρησιμοποιούμε για την κατασκευή μπομπονιέρων. </a:t>
            </a:r>
          </a:p>
          <a:p>
            <a:pPr>
              <a:buFont typeface="Wingdings" panose="05000000000000000000" pitchFamily="2" charset="2"/>
              <a:buChar char="Ø"/>
            </a:pPr>
            <a:r>
              <a:rPr lang="el-GR" sz="1600" dirty="0">
                <a:latin typeface="Arial" panose="020B0604020202020204" pitchFamily="34" charset="0"/>
                <a:cs typeface="Arial" panose="020B0604020202020204" pitchFamily="34" charset="0"/>
              </a:rPr>
              <a:t>Η ενασχόληση τους  με την κηπουρική ενισχύει την συνεργασία  και την ομαδικότητα μεταξύ των ατόμων.</a:t>
            </a:r>
            <a:endParaRPr lang="en-GB" sz="1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l-GR" sz="1600" dirty="0">
                <a:latin typeface="Arial" panose="020B0604020202020204" pitchFamily="34" charset="0"/>
                <a:cs typeface="Arial" panose="020B0604020202020204" pitchFamily="34" charset="0"/>
              </a:rPr>
              <a:t>Επιπλέον μέσα απο την κηπουρική να ειναι σε θέση να ειναι υπεύθυνοι και ανεξάρτητοι στην κηπουρική που θα τους βοηθήσει στις Δραστηριότητες καθημερινής τους ζωής. </a:t>
            </a:r>
          </a:p>
          <a:p>
            <a:pPr marL="0" indent="0">
              <a:buNone/>
            </a:pPr>
            <a:r>
              <a:rPr lang="el-GR" sz="1600" dirty="0">
                <a:latin typeface="Arial" panose="020B0604020202020204" pitchFamily="34" charset="0"/>
                <a:cs typeface="Arial" panose="020B0604020202020204" pitchFamily="34" charset="0"/>
              </a:rPr>
              <a:t> </a:t>
            </a:r>
          </a:p>
          <a:p>
            <a:pPr>
              <a:buFont typeface="Wingdings" panose="05000000000000000000" pitchFamily="2" charset="2"/>
              <a:buChar char="Ø"/>
            </a:pPr>
            <a:endParaRPr lang="en-CY" dirty="0"/>
          </a:p>
        </p:txBody>
      </p:sp>
    </p:spTree>
    <p:extLst>
      <p:ext uri="{BB962C8B-B14F-4D97-AF65-F5344CB8AC3E}">
        <p14:creationId xmlns:p14="http://schemas.microsoft.com/office/powerpoint/2010/main" val="3992665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BA6BF-40F6-CA24-1766-C04C495F2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183" y="199337"/>
            <a:ext cx="5351346" cy="30243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B05FD357-7503-9DD6-87E2-48B21BDCE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3715717"/>
            <a:ext cx="5351346" cy="29429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96449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l-GR" dirty="0"/>
              <a:t> </a:t>
            </a:r>
            <a:endParaRPr lang="en-GB" dirty="0"/>
          </a:p>
        </p:txBody>
      </p:sp>
      <p:sp>
        <p:nvSpPr>
          <p:cNvPr id="6" name="Rectangle 5"/>
          <p:cNvSpPr/>
          <p:nvPr/>
        </p:nvSpPr>
        <p:spPr>
          <a:xfrm>
            <a:off x="-457264" y="1028668"/>
            <a:ext cx="9144064"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l-G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ΠΡΟΓΡΑΜΜΑΤΑ ΚΑΙ ΥΠΗΡΕΣΙΕΣ </a:t>
            </a:r>
            <a:r>
              <a:rPr lang="en-GB"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7" name="TextBox 6"/>
          <p:cNvSpPr txBox="1"/>
          <p:nvPr/>
        </p:nvSpPr>
        <p:spPr>
          <a:xfrm>
            <a:off x="323528" y="1819439"/>
            <a:ext cx="9793564" cy="4621201"/>
          </a:xfrm>
          <a:prstGeom prst="rect">
            <a:avLst/>
          </a:prstGeom>
          <a:noFill/>
        </p:spPr>
        <p:txBody>
          <a:bodyPr wrap="square" rtlCol="0">
            <a:spAutoFit/>
          </a:bodyPr>
          <a:lstStyle/>
          <a:p>
            <a:pPr lvl="0" indent="457200" eaLnBrk="0" fontAlgn="base" hangingPunct="0">
              <a:spcBef>
                <a:spcPct val="0"/>
              </a:spcBef>
              <a:spcAft>
                <a:spcPct val="0"/>
              </a:spcAft>
            </a:pPr>
            <a:r>
              <a:rPr lang="el-GR" sz="2800" b="1" dirty="0">
                <a:solidFill>
                  <a:schemeClr val="accent4">
                    <a:lumMod val="50000"/>
                  </a:schemeClr>
                </a:solidFill>
                <a:latin typeface="Arial" panose="020B0604020202020204" pitchFamily="34" charset="0"/>
                <a:cs typeface="Arial" panose="020B0604020202020204" pitchFamily="34" charset="0"/>
              </a:rPr>
              <a:t>                     Κέντρο Ημέρας </a:t>
            </a:r>
            <a:endParaRPr lang="en-GB" dirty="0">
              <a:latin typeface="Arial" panose="020B0604020202020204" pitchFamily="34" charset="0"/>
              <a:ea typeface="SimSun" pitchFamily="2" charset="-122"/>
              <a:cs typeface="Arial" pitchFamily="34" charset="0"/>
            </a:endParaRPr>
          </a:p>
          <a:p>
            <a:pPr marL="285750" lvl="0" indent="-285750" algn="just" eaLnBrk="0" fontAlgn="base" hangingPunct="0">
              <a:lnSpc>
                <a:spcPct val="150000"/>
              </a:lnSpc>
              <a:spcBef>
                <a:spcPct val="0"/>
              </a:spcBef>
              <a:spcAft>
                <a:spcPct val="0"/>
              </a:spcAft>
              <a:buClr>
                <a:schemeClr val="accent3">
                  <a:lumMod val="75000"/>
                </a:schemeClr>
              </a:buClr>
              <a:buFont typeface="Wingdings" panose="05000000000000000000" pitchFamily="2" charset="2"/>
              <a:buChar char="Ø"/>
            </a:pPr>
            <a:r>
              <a:rPr kumimoji="0" lang="el-GR"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Λειτουργεί καθημερινά 7:30 – 15:00.</a:t>
            </a:r>
          </a:p>
          <a:p>
            <a:pPr marL="285750" lvl="0" indent="-285750" algn="just" eaLnBrk="0" fontAlgn="base" hangingPunct="0">
              <a:lnSpc>
                <a:spcPct val="150000"/>
              </a:lnSpc>
              <a:spcBef>
                <a:spcPct val="0"/>
              </a:spcBef>
              <a:spcAft>
                <a:spcPct val="0"/>
              </a:spcAft>
              <a:buClr>
                <a:schemeClr val="accent3">
                  <a:lumMod val="75000"/>
                </a:schemeClr>
              </a:buClr>
              <a:buFont typeface="Wingdings" panose="05000000000000000000" pitchFamily="2" charset="2"/>
              <a:buChar char="Ø"/>
            </a:pPr>
            <a:r>
              <a:rPr lang="el-GR" sz="2000" dirty="0">
                <a:latin typeface="Arial" panose="020B0604020202020204" pitchFamily="34" charset="0"/>
                <a:ea typeface="SimSun" pitchFamily="2" charset="-122"/>
                <a:cs typeface="Arial" pitchFamily="34" charset="0"/>
              </a:rPr>
              <a:t>Π</a:t>
            </a:r>
            <a:r>
              <a:rPr kumimoji="0" lang="el-GR"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αρέχεται μεταφορά των ενηλίκων</a:t>
            </a:r>
            <a:r>
              <a:rPr kumimoji="0" lang="el-GR" sz="2000" b="0" i="0" u="none" strike="noStrike" cap="none" normalizeH="0" dirty="0">
                <a:ln>
                  <a:noFill/>
                </a:ln>
                <a:solidFill>
                  <a:schemeClr val="tx1"/>
                </a:solidFill>
                <a:effectLst/>
                <a:latin typeface="Arial" panose="020B0604020202020204" pitchFamily="34" charset="0"/>
                <a:ea typeface="SimSun" pitchFamily="2" charset="-122"/>
                <a:cs typeface="Arial" pitchFamily="34" charset="0"/>
              </a:rPr>
              <a:t> </a:t>
            </a:r>
            <a:r>
              <a:rPr kumimoji="0" lang="el-GR"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από και προς τα  σπίτια τους</a:t>
            </a:r>
            <a:r>
              <a:rPr kumimoji="0" lang="el-GR" sz="2000" b="0" i="0" u="none" strike="noStrike" cap="none" normalizeH="0" dirty="0">
                <a:ln>
                  <a:noFill/>
                </a:ln>
                <a:solidFill>
                  <a:schemeClr val="tx1"/>
                </a:solidFill>
                <a:effectLst/>
                <a:latin typeface="Arial" panose="020B0604020202020204" pitchFamily="34" charset="0"/>
                <a:ea typeface="SimSun" pitchFamily="2" charset="-122"/>
                <a:cs typeface="Arial" pitchFamily="34" charset="0"/>
              </a:rPr>
              <a:t> .</a:t>
            </a:r>
            <a:endParaRPr kumimoji="0" lang="el-GR"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endParaRPr>
          </a:p>
          <a:p>
            <a:pPr marL="285750" lvl="0" indent="-285750" algn="just" eaLnBrk="0" fontAlgn="base" hangingPunct="0">
              <a:lnSpc>
                <a:spcPct val="150000"/>
              </a:lnSpc>
              <a:spcBef>
                <a:spcPct val="0"/>
              </a:spcBef>
              <a:spcAft>
                <a:spcPct val="0"/>
              </a:spcAft>
              <a:buClr>
                <a:schemeClr val="accent3">
                  <a:lumMod val="75000"/>
                </a:schemeClr>
              </a:buClr>
              <a:buFont typeface="Wingdings" panose="05000000000000000000" pitchFamily="2" charset="2"/>
              <a:buChar char="Ø"/>
            </a:pPr>
            <a:r>
              <a:rPr lang="el-GR" sz="2000" dirty="0">
                <a:latin typeface="Arial" panose="020B0604020202020204" pitchFamily="34" charset="0"/>
                <a:ea typeface="SimSun" pitchFamily="2" charset="-122"/>
                <a:cs typeface="Arial" pitchFamily="34" charset="0"/>
              </a:rPr>
              <a:t>Π</a:t>
            </a:r>
            <a:r>
              <a:rPr kumimoji="0" lang="el-GR"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ρόγευμα και μεσημεριανό </a:t>
            </a:r>
            <a:r>
              <a:rPr kumimoji="0" lang="el-GR" sz="2000" b="0" i="0" u="none" strike="noStrike" cap="none" normalizeH="0" baseline="0" dirty="0">
                <a:ln>
                  <a:noFill/>
                </a:ln>
                <a:solidFill>
                  <a:schemeClr val="tx1"/>
                </a:solidFill>
                <a:effectLst/>
                <a:latin typeface="Arial" panose="020B0604020202020204" pitchFamily="34" charset="0"/>
                <a:ea typeface="Times New Roman" pitchFamily="18" charset="0"/>
                <a:cs typeface="Arial" pitchFamily="34" charset="0"/>
              </a:rPr>
              <a:t>γεύμα με βάση μια κατάλληλη-υγιεινή διατροφή.</a:t>
            </a:r>
          </a:p>
          <a:p>
            <a:pPr marL="285750" lvl="0" indent="-285750" algn="just" eaLnBrk="0" fontAlgn="base" hangingPunct="0">
              <a:lnSpc>
                <a:spcPct val="150000"/>
              </a:lnSpc>
              <a:spcBef>
                <a:spcPct val="0"/>
              </a:spcBef>
              <a:spcAft>
                <a:spcPct val="0"/>
              </a:spcAft>
              <a:buClr>
                <a:schemeClr val="accent3">
                  <a:lumMod val="75000"/>
                </a:schemeClr>
              </a:buClr>
              <a:buFont typeface="Wingdings" panose="05000000000000000000" pitchFamily="2" charset="2"/>
              <a:buChar char="Ø"/>
            </a:pPr>
            <a:r>
              <a:rPr kumimoji="0" lang="el-GR" sz="2000" b="0" i="0" u="none" strike="noStrike" cap="none" normalizeH="0" baseline="0" dirty="0">
                <a:ln>
                  <a:noFill/>
                </a:ln>
                <a:solidFill>
                  <a:schemeClr val="tx1"/>
                </a:solidFill>
                <a:effectLst/>
                <a:latin typeface="Arial" panose="020B0604020202020204" pitchFamily="34" charset="0"/>
                <a:ea typeface="Times New Roman" pitchFamily="18" charset="0"/>
                <a:cs typeface="Arial" pitchFamily="34" charset="0"/>
              </a:rPr>
              <a:t>Υπηρεσίες υγείας και ευεξίας από γιατρό.</a:t>
            </a:r>
            <a:endParaRPr lang="el-GR" sz="2000" dirty="0">
              <a:latin typeface="Arial" pitchFamily="34" charset="0"/>
              <a:ea typeface="SimSun" pitchFamily="2" charset="-122"/>
              <a:cs typeface="Arial" pitchFamily="34" charset="0"/>
            </a:endParaRPr>
          </a:p>
          <a:p>
            <a:pPr marL="285750" lvl="0" indent="-285750" algn="just" eaLnBrk="0" fontAlgn="base" hangingPunct="0">
              <a:lnSpc>
                <a:spcPct val="150000"/>
              </a:lnSpc>
              <a:spcBef>
                <a:spcPct val="0"/>
              </a:spcBef>
              <a:spcAft>
                <a:spcPct val="0"/>
              </a:spcAft>
              <a:buClr>
                <a:schemeClr val="accent3">
                  <a:lumMod val="75000"/>
                </a:schemeClr>
              </a:buClr>
              <a:buFont typeface="Wingdings" panose="05000000000000000000" pitchFamily="2" charset="2"/>
              <a:buChar char="Ø"/>
            </a:pPr>
            <a:r>
              <a:rPr lang="el-GR" sz="2000" dirty="0">
                <a:latin typeface="Arial" pitchFamily="34" charset="0"/>
                <a:ea typeface="SimSun" pitchFamily="2" charset="-122"/>
                <a:cs typeface="Arial" pitchFamily="34" charset="0"/>
              </a:rPr>
              <a:t>Ε</a:t>
            </a:r>
            <a:r>
              <a:rPr kumimoji="0" lang="el-GR"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κμάθηση μέσω εργαστηρίων .</a:t>
            </a:r>
          </a:p>
          <a:p>
            <a:pPr marL="285750" lvl="0" indent="-285750" algn="just" eaLnBrk="0" fontAlgn="base" hangingPunct="0">
              <a:lnSpc>
                <a:spcPct val="150000"/>
              </a:lnSpc>
              <a:spcBef>
                <a:spcPct val="0"/>
              </a:spcBef>
              <a:spcAft>
                <a:spcPct val="0"/>
              </a:spcAft>
              <a:buClr>
                <a:schemeClr val="accent3">
                  <a:lumMod val="75000"/>
                </a:schemeClr>
              </a:buClr>
              <a:buFont typeface="Wingdings" panose="05000000000000000000" pitchFamily="2" charset="2"/>
              <a:buChar char="Ø"/>
            </a:pPr>
            <a:r>
              <a:rPr lang="el-GR" sz="2000" dirty="0">
                <a:latin typeface="Arial" panose="020B0604020202020204" pitchFamily="34" charset="0"/>
                <a:ea typeface="SimSun" pitchFamily="2" charset="-122"/>
                <a:cs typeface="Arial" pitchFamily="34" charset="0"/>
              </a:rPr>
              <a:t>Ε</a:t>
            </a:r>
            <a:r>
              <a:rPr kumimoji="0" lang="el-GR"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κδρομές</a:t>
            </a:r>
          </a:p>
          <a:p>
            <a:pPr marL="285750" lvl="0" indent="-285750" algn="just" eaLnBrk="0" fontAlgn="base" hangingPunct="0">
              <a:lnSpc>
                <a:spcPct val="150000"/>
              </a:lnSpc>
              <a:spcBef>
                <a:spcPct val="0"/>
              </a:spcBef>
              <a:spcAft>
                <a:spcPct val="0"/>
              </a:spcAft>
              <a:buClr>
                <a:schemeClr val="accent3">
                  <a:lumMod val="75000"/>
                </a:schemeClr>
              </a:buClr>
              <a:buFont typeface="Wingdings" panose="05000000000000000000" pitchFamily="2" charset="2"/>
              <a:buChar char="Ø"/>
            </a:pPr>
            <a:r>
              <a:rPr lang="el-GR" sz="2000" dirty="0">
                <a:latin typeface="Arial" panose="020B0604020202020204" pitchFamily="34" charset="0"/>
                <a:ea typeface="SimSun" pitchFamily="2" charset="-122"/>
                <a:cs typeface="Arial" pitchFamily="34" charset="0"/>
              </a:rPr>
              <a:t>Συμμετοχή σε</a:t>
            </a:r>
            <a:r>
              <a:rPr kumimoji="0" lang="el-GR"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 ευρωπαϊκά προγράμματα.</a:t>
            </a:r>
          </a:p>
          <a:p>
            <a:pPr marL="285750" lvl="0" indent="-285750" algn="just" eaLnBrk="0" fontAlgn="base" hangingPunct="0">
              <a:lnSpc>
                <a:spcPct val="150000"/>
              </a:lnSpc>
              <a:spcBef>
                <a:spcPct val="0"/>
              </a:spcBef>
              <a:spcAft>
                <a:spcPct val="0"/>
              </a:spcAft>
              <a:buClr>
                <a:schemeClr val="accent3">
                  <a:lumMod val="75000"/>
                </a:schemeClr>
              </a:buClr>
              <a:buFont typeface="Wingdings" panose="05000000000000000000" pitchFamily="2" charset="2"/>
              <a:buChar char="Ø"/>
            </a:pPr>
            <a:r>
              <a:rPr lang="el-GR" sz="2000" dirty="0">
                <a:latin typeface="Arial" panose="020B0604020202020204" pitchFamily="34" charset="0"/>
                <a:ea typeface="SimSun" pitchFamily="2" charset="-122"/>
                <a:cs typeface="Arial" pitchFamily="34" charset="0"/>
              </a:rPr>
              <a:t>Θ</a:t>
            </a:r>
            <a:r>
              <a:rPr kumimoji="0" lang="el-GR"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εατρικές παραστάσεις.</a:t>
            </a:r>
          </a:p>
          <a:p>
            <a:pPr marL="285750" lvl="0" indent="-285750" algn="just" eaLnBrk="0" fontAlgn="base" hangingPunct="0">
              <a:lnSpc>
                <a:spcPct val="150000"/>
              </a:lnSpc>
              <a:spcBef>
                <a:spcPct val="0"/>
              </a:spcBef>
              <a:spcAft>
                <a:spcPct val="0"/>
              </a:spcAft>
              <a:buClr>
                <a:schemeClr val="accent3">
                  <a:lumMod val="75000"/>
                </a:schemeClr>
              </a:buClr>
              <a:buFont typeface="Wingdings" panose="05000000000000000000" pitchFamily="2" charset="2"/>
              <a:buChar char="Ø"/>
            </a:pPr>
            <a:r>
              <a:rPr lang="el-GR" sz="2000" dirty="0">
                <a:latin typeface="Arial" panose="020B0604020202020204" pitchFamily="34" charset="0"/>
                <a:ea typeface="SimSun" pitchFamily="2" charset="-122"/>
                <a:cs typeface="Arial" pitchFamily="34" charset="0"/>
              </a:rPr>
              <a:t>Σ</a:t>
            </a:r>
            <a:r>
              <a:rPr kumimoji="0" lang="el-GR"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υμμετοχή σε αγώνες των </a:t>
            </a:r>
            <a:r>
              <a:rPr kumimoji="0" lang="en-US"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Special</a:t>
            </a:r>
            <a:r>
              <a:rPr kumimoji="0" lang="el-GR"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 </a:t>
            </a:r>
            <a:r>
              <a:rPr kumimoji="0" lang="en-US" sz="2000" b="0" i="0" u="none" strike="noStrike" cap="none" normalizeH="0" baseline="0" dirty="0">
                <a:ln>
                  <a:noFill/>
                </a:ln>
                <a:solidFill>
                  <a:schemeClr val="tx1"/>
                </a:solidFill>
                <a:effectLst/>
                <a:latin typeface="Arial" panose="020B0604020202020204" pitchFamily="34" charset="0"/>
                <a:ea typeface="SimSun" pitchFamily="2" charset="-122"/>
                <a:cs typeface="Arial" pitchFamily="34" charset="0"/>
              </a:rPr>
              <a:t>Olympic</a:t>
            </a:r>
            <a:r>
              <a:rPr lang="el-GR" sz="2000" dirty="0">
                <a:latin typeface="Arial" panose="020B0604020202020204" pitchFamily="34" charset="0"/>
                <a:ea typeface="SimSun" pitchFamily="2" charset="-122"/>
                <a:cs typeface="Arial" pitchFamily="34" charset="0"/>
              </a:rPr>
              <a:t>.</a:t>
            </a:r>
            <a:endParaRPr kumimoji="0" lang="el-GR" sz="2000" b="0" i="0" u="none" strike="noStrike" cap="none" normalizeH="0" baseline="0" dirty="0">
              <a:ln>
                <a:noFill/>
              </a:ln>
              <a:solidFill>
                <a:schemeClr val="tx1"/>
              </a:solidFill>
              <a:effectLst/>
              <a:latin typeface="Arial" panose="020B0604020202020204"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3802AE-B944-EDDB-18F2-DECCBD8F79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76672" y="1988840"/>
            <a:ext cx="6192688" cy="3024336"/>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A47975E5-549F-276A-D50F-F2581AB35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83667" y="2104565"/>
            <a:ext cx="6192689" cy="2808312"/>
          </a:xfrm>
          <a:prstGeom prst="rect">
            <a:avLst/>
          </a:prstGeom>
        </p:spPr>
      </p:pic>
      <p:pic>
        <p:nvPicPr>
          <p:cNvPr id="9" name="Picture 8">
            <a:extLst>
              <a:ext uri="{FF2B5EF4-FFF2-40B4-BE49-F238E27FC236}">
                <a16:creationId xmlns:a16="http://schemas.microsoft.com/office/drawing/2014/main" id="{4D79FDA9-A5F3-6A43-AE26-DECFBD4831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63987" y="2104564"/>
            <a:ext cx="6192689" cy="2808313"/>
          </a:xfrm>
          <a:prstGeom prst="rect">
            <a:avLst/>
          </a:prstGeom>
        </p:spPr>
      </p:pic>
    </p:spTree>
    <p:extLst>
      <p:ext uri="{BB962C8B-B14F-4D97-AF65-F5344CB8AC3E}">
        <p14:creationId xmlns:p14="http://schemas.microsoft.com/office/powerpoint/2010/main" val="287293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1D3B20-7BBC-015B-FA9D-6EE438609E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82706" y="2024844"/>
            <a:ext cx="6588732" cy="2808312"/>
          </a:xfrm>
          <a:prstGeom prst="rect">
            <a:avLst/>
          </a:prstGeom>
        </p:spPr>
      </p:pic>
      <p:pic>
        <p:nvPicPr>
          <p:cNvPr id="7" name="Picture 6">
            <a:extLst>
              <a:ext uri="{FF2B5EF4-FFF2-40B4-BE49-F238E27FC236}">
                <a16:creationId xmlns:a16="http://schemas.microsoft.com/office/drawing/2014/main" id="{E6A3A451-1516-2D0D-ECC5-0AA6FAC19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69622" y="1952836"/>
            <a:ext cx="6588732" cy="2952328"/>
          </a:xfrm>
          <a:prstGeom prst="rect">
            <a:avLst/>
          </a:prstGeom>
        </p:spPr>
      </p:pic>
      <p:pic>
        <p:nvPicPr>
          <p:cNvPr id="9" name="Picture 8">
            <a:extLst>
              <a:ext uri="{FF2B5EF4-FFF2-40B4-BE49-F238E27FC236}">
                <a16:creationId xmlns:a16="http://schemas.microsoft.com/office/drawing/2014/main" id="{795A03ED-F39B-8662-64C4-6CC6490834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39699" y="1926571"/>
            <a:ext cx="6588732" cy="3004862"/>
          </a:xfrm>
          <a:prstGeom prst="rect">
            <a:avLst/>
          </a:prstGeom>
        </p:spPr>
      </p:pic>
    </p:spTree>
    <p:extLst>
      <p:ext uri="{BB962C8B-B14F-4D97-AF65-F5344CB8AC3E}">
        <p14:creationId xmlns:p14="http://schemas.microsoft.com/office/powerpoint/2010/main" val="3881369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1B482-4488-7813-88A9-9C7EFCEAE77C}"/>
              </a:ext>
            </a:extLst>
          </p:cNvPr>
          <p:cNvSpPr>
            <a:spLocks noGrp="1"/>
          </p:cNvSpPr>
          <p:nvPr>
            <p:ph type="title"/>
          </p:nvPr>
        </p:nvSpPr>
        <p:spPr>
          <a:xfrm>
            <a:off x="457200" y="917848"/>
            <a:ext cx="8229600" cy="1143000"/>
          </a:xfrm>
        </p:spPr>
        <p:txBody>
          <a:bodyPr>
            <a:noAutofit/>
          </a:bodyPr>
          <a:lstStyle/>
          <a:p>
            <a:r>
              <a:rPr lang="el-GR" sz="4000" b="1" dirty="0">
                <a:solidFill>
                  <a:schemeClr val="accent2">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Εργαστήριο Ανακύκλωσης Αλουμινίου</a:t>
            </a:r>
            <a:endParaRPr lang="en-CY" sz="4000" dirty="0">
              <a:solidFill>
                <a:schemeClr val="accent2">
                  <a:lumMod val="50000"/>
                </a:schemeClr>
              </a:solidFill>
            </a:endParaRPr>
          </a:p>
        </p:txBody>
      </p:sp>
      <p:sp>
        <p:nvSpPr>
          <p:cNvPr id="3" name="Content Placeholder 2">
            <a:extLst>
              <a:ext uri="{FF2B5EF4-FFF2-40B4-BE49-F238E27FC236}">
                <a16:creationId xmlns:a16="http://schemas.microsoft.com/office/drawing/2014/main" id="{B48447E9-9491-EFEB-DC5E-4D575C0653BA}"/>
              </a:ext>
            </a:extLst>
          </p:cNvPr>
          <p:cNvSpPr>
            <a:spLocks noGrp="1"/>
          </p:cNvSpPr>
          <p:nvPr>
            <p:ph idx="1"/>
          </p:nvPr>
        </p:nvSpPr>
        <p:spPr>
          <a:xfrm>
            <a:off x="422568" y="2060848"/>
            <a:ext cx="8229600" cy="4389120"/>
          </a:xfrm>
        </p:spPr>
        <p:txBody>
          <a:bodyPr>
            <a:normAutofit fontScale="62500" lnSpcReduction="20000"/>
          </a:bodyPr>
          <a:lstStyle/>
          <a:p>
            <a:pPr marL="342900" lvl="0" indent="-342900" algn="just">
              <a:lnSpc>
                <a:spcPct val="170000"/>
              </a:lnSpc>
              <a:spcAft>
                <a:spcPts val="1000"/>
              </a:spcAft>
              <a:buFont typeface="Symbol" panose="05050102010706020507" pitchFamily="18" charset="2"/>
              <a:buChar char=""/>
              <a:tabLst>
                <a:tab pos="5381625" algn="l"/>
              </a:tabLst>
            </a:pPr>
            <a:r>
              <a:rPr lang="el-GR" sz="1900" dirty="0">
                <a:effectLst/>
                <a:latin typeface="Arial" panose="020B0604020202020204" pitchFamily="34" charset="0"/>
                <a:ea typeface="Times New Roman" panose="02020603050405020304" pitchFamily="18" charset="0"/>
                <a:cs typeface="Arial" panose="020B0604020202020204" pitchFamily="34" charset="0"/>
              </a:rPr>
              <a:t>Το πρόγραμμα της ανακύκλωσης στοχεύει κυρίως στην ευαισθητοποίηση των ατόμων τόσο του κέντρου όσο και γενικότερα του κοινού για την ανακύκλωση αλλά και κατ’ επέκταση για τα θέματα του περιβάλλοντος. </a:t>
            </a:r>
          </a:p>
          <a:p>
            <a:pPr marL="342900" lvl="0" indent="-342900" algn="just">
              <a:lnSpc>
                <a:spcPct val="170000"/>
              </a:lnSpc>
              <a:spcAft>
                <a:spcPts val="1000"/>
              </a:spcAft>
              <a:buFont typeface="Symbol" panose="05050102010706020507" pitchFamily="18" charset="2"/>
              <a:buChar char=""/>
              <a:tabLst>
                <a:tab pos="5381625" algn="l"/>
              </a:tabLst>
            </a:pPr>
            <a:r>
              <a:rPr lang="el-GR" sz="1900" dirty="0">
                <a:effectLst/>
                <a:latin typeface="Arial" panose="020B0604020202020204" pitchFamily="34" charset="0"/>
                <a:ea typeface="Times New Roman" panose="02020603050405020304" pitchFamily="18" charset="0"/>
                <a:cs typeface="Arial" panose="020B0604020202020204" pitchFamily="34" charset="0"/>
              </a:rPr>
              <a:t>Το πρόγραμμα ανακύκλωσης θεωρείται πολύ σημαντικό και χρήσιμο για την απασχόληση των ατόμων με αναπηρία. Για αυτό το λόγο υπάρχει στο κέντρο ειδικά διαμορφωμένος χώρος, όπου λειτουργεί το εργαστήριο, το οποίο είναι πλήρως εξοπλισμένο με εξειδικευμένα ηλεκτρικά μηχανήματα ανακύκλωσης, όπως είναι οι χειροκίνητες και ηλεκτρικές πρέσες και μαγνήτες.</a:t>
            </a:r>
          </a:p>
          <a:p>
            <a:pPr marL="342900" lvl="0" indent="-342900" algn="just">
              <a:lnSpc>
                <a:spcPct val="170000"/>
              </a:lnSpc>
              <a:spcAft>
                <a:spcPts val="1000"/>
              </a:spcAft>
              <a:buFont typeface="Symbol" panose="05050102010706020507" pitchFamily="18" charset="2"/>
              <a:buChar char=""/>
              <a:tabLst>
                <a:tab pos="5381625" algn="l"/>
              </a:tabLst>
            </a:pPr>
            <a:r>
              <a:rPr lang="el-GR" sz="1900" dirty="0">
                <a:effectLst/>
                <a:latin typeface="Arial" panose="020B0604020202020204" pitchFamily="34" charset="0"/>
                <a:ea typeface="Times New Roman" panose="02020603050405020304" pitchFamily="18" charset="0"/>
                <a:cs typeface="Arial" panose="020B0604020202020204" pitchFamily="34" charset="0"/>
              </a:rPr>
              <a:t> Στα πλαίσια του εργαστηρίου τα άτομα λαμβάνουν ενεργό και ουσιαστικό ρόλο σε όλα τα στάδια της διαδικασίας ανακύκλωσης όπως είναι η περισυλλογή, ο διαχωρισμός του αλουμινίου από το σίδερο και στην συμπίεση των αλουμινένιων κουτιών. </a:t>
            </a:r>
            <a:endParaRPr lang="el-GR" sz="19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70000"/>
              </a:lnSpc>
              <a:spcAft>
                <a:spcPts val="1000"/>
              </a:spcAft>
              <a:buFont typeface="Symbol" panose="05050102010706020507" pitchFamily="18" charset="2"/>
              <a:buChar char=""/>
              <a:tabLst>
                <a:tab pos="5381625" algn="l"/>
              </a:tabLst>
            </a:pPr>
            <a:r>
              <a:rPr lang="el-GR" sz="1900" dirty="0">
                <a:effectLst/>
                <a:latin typeface="Arial" panose="020B0604020202020204" pitchFamily="34" charset="0"/>
                <a:ea typeface="Times New Roman" panose="02020603050405020304" pitchFamily="18" charset="0"/>
                <a:cs typeface="Arial" panose="020B0604020202020204" pitchFamily="34" charset="0"/>
              </a:rPr>
              <a:t> Έχουν τοποθετηθεί σε διάφορα μέρη της πόλης διάφοροι διαμορφωμένοι ειδικοί κάδοι ώστε να γίνεται η περισυλλογή αλουμινίου.</a:t>
            </a:r>
          </a:p>
          <a:p>
            <a:pPr marL="342900" lvl="0" indent="-342900" algn="just">
              <a:lnSpc>
                <a:spcPct val="170000"/>
              </a:lnSpc>
              <a:spcAft>
                <a:spcPts val="1000"/>
              </a:spcAft>
              <a:buFont typeface="Symbol" panose="05050102010706020507" pitchFamily="18" charset="2"/>
              <a:buChar char=""/>
              <a:tabLst>
                <a:tab pos="5381625" algn="l"/>
              </a:tabLst>
            </a:pPr>
            <a:r>
              <a:rPr lang="el-GR" sz="1900" dirty="0">
                <a:effectLst/>
                <a:latin typeface="Arial" panose="020B0604020202020204" pitchFamily="34" charset="0"/>
                <a:ea typeface="Times New Roman" panose="02020603050405020304" pitchFamily="18" charset="0"/>
                <a:cs typeface="Arial" panose="020B0604020202020204" pitchFamily="34" charset="0"/>
              </a:rPr>
              <a:t> Τα έσοδα από αυτό το πρόγραμμα χρησιμοποιούνται για την κάλυψη των αναγκών του Κέντρου.</a:t>
            </a:r>
            <a:endParaRPr lang="en-CY" sz="1900" dirty="0">
              <a:effectLst/>
              <a:latin typeface="Arial" panose="020B0604020202020204" pitchFamily="34" charset="0"/>
              <a:ea typeface="Calibri" panose="020F0502020204030204" pitchFamily="34" charset="0"/>
              <a:cs typeface="Arial" panose="020B0604020202020204" pitchFamily="34" charset="0"/>
            </a:endParaRPr>
          </a:p>
          <a:p>
            <a:endParaRPr lang="en-CY" dirty="0"/>
          </a:p>
        </p:txBody>
      </p:sp>
    </p:spTree>
    <p:extLst>
      <p:ext uri="{BB962C8B-B14F-4D97-AF65-F5344CB8AC3E}">
        <p14:creationId xmlns:p14="http://schemas.microsoft.com/office/powerpoint/2010/main" val="912164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EC31D2-E04D-3E38-34B2-F640F8FAB1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116631"/>
            <a:ext cx="2733768" cy="3622429"/>
          </a:xfrm>
          <a:prstGeom prst="rect">
            <a:avLst/>
          </a:prstGeom>
          <a:ln>
            <a:noFill/>
          </a:ln>
          <a:effectLst>
            <a:softEdge rad="112500"/>
          </a:effectLst>
        </p:spPr>
      </p:pic>
      <p:pic>
        <p:nvPicPr>
          <p:cNvPr id="7" name="Picture 6">
            <a:extLst>
              <a:ext uri="{FF2B5EF4-FFF2-40B4-BE49-F238E27FC236}">
                <a16:creationId xmlns:a16="http://schemas.microsoft.com/office/drawing/2014/main" id="{4AB87891-B0E6-8F17-08C9-327201EC3E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4077072"/>
            <a:ext cx="4680520" cy="2564904"/>
          </a:xfrm>
          <a:prstGeom prst="rect">
            <a:avLst/>
          </a:prstGeom>
          <a:ln>
            <a:noFill/>
          </a:ln>
          <a:effectLst>
            <a:softEdge rad="112500"/>
          </a:effectLst>
        </p:spPr>
      </p:pic>
      <p:pic>
        <p:nvPicPr>
          <p:cNvPr id="9" name="Picture 8">
            <a:extLst>
              <a:ext uri="{FF2B5EF4-FFF2-40B4-BE49-F238E27FC236}">
                <a16:creationId xmlns:a16="http://schemas.microsoft.com/office/drawing/2014/main" id="{241917D9-AAC8-7474-12F2-C845FBE831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71" t="-1870" r="-1756" b="-710"/>
          <a:stretch/>
        </p:blipFill>
        <p:spPr>
          <a:xfrm>
            <a:off x="5148608" y="58315"/>
            <a:ext cx="2664296" cy="3622429"/>
          </a:xfrm>
          <a:prstGeom prst="rect">
            <a:avLst/>
          </a:prstGeom>
          <a:ln>
            <a:noFill/>
          </a:ln>
          <a:effectLst>
            <a:softEdge rad="112500"/>
          </a:effectLst>
        </p:spPr>
      </p:pic>
    </p:spTree>
    <p:extLst>
      <p:ext uri="{BB962C8B-B14F-4D97-AF65-F5344CB8AC3E}">
        <p14:creationId xmlns:p14="http://schemas.microsoft.com/office/powerpoint/2010/main" val="85203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340768"/>
            <a:ext cx="8229600" cy="1143000"/>
          </a:xfrm>
        </p:spPr>
        <p:txBody>
          <a:bodyPr>
            <a:normAutofit fontScale="90000"/>
          </a:bodyPr>
          <a:lstStyle/>
          <a:p>
            <a:br>
              <a:rPr lang="el-GR" dirty="0"/>
            </a:br>
            <a:br>
              <a:rPr lang="el-GR" dirty="0"/>
            </a:br>
            <a:br>
              <a:rPr lang="el-GR" dirty="0"/>
            </a:br>
            <a:r>
              <a:rPr lang="en-GB" dirty="0">
                <a:solidFill>
                  <a:schemeClr val="accent2">
                    <a:lumMod val="50000"/>
                  </a:schemeClr>
                </a:solidFill>
                <a:latin typeface="Arial" panose="020B0604020202020204" pitchFamily="34" charset="0"/>
                <a:cs typeface="Arial" panose="020B0604020202020204" pitchFamily="34" charset="0"/>
              </a:rPr>
              <a:t>2</a:t>
            </a:r>
            <a:r>
              <a:rPr lang="el-GR" dirty="0">
                <a:solidFill>
                  <a:schemeClr val="accent2">
                    <a:lumMod val="50000"/>
                  </a:schemeClr>
                </a:solidFill>
                <a:latin typeface="Arial" panose="020B0604020202020204" pitchFamily="34" charset="0"/>
                <a:cs typeface="Arial" panose="020B0604020202020204" pitchFamily="34" charset="0"/>
              </a:rPr>
              <a:t>4ωροΠρόγραμμα Φιλοξενίας – </a:t>
            </a:r>
            <a:br>
              <a:rPr lang="el-GR" dirty="0">
                <a:solidFill>
                  <a:schemeClr val="accent2">
                    <a:lumMod val="50000"/>
                  </a:schemeClr>
                </a:solidFill>
                <a:latin typeface="Arial" panose="020B0604020202020204" pitchFamily="34" charset="0"/>
                <a:cs typeface="Arial" panose="020B0604020202020204" pitchFamily="34" charset="0"/>
              </a:rPr>
            </a:br>
            <a:r>
              <a:rPr lang="el-GR" dirty="0">
                <a:solidFill>
                  <a:schemeClr val="accent2">
                    <a:lumMod val="50000"/>
                  </a:schemeClr>
                </a:solidFill>
                <a:latin typeface="Arial" panose="020B0604020202020204" pitchFamily="34" charset="0"/>
                <a:cs typeface="Arial" panose="020B0604020202020204" pitchFamily="34" charset="0"/>
              </a:rPr>
              <a:t>Σπίτι στην Κοινότητα </a:t>
            </a:r>
            <a:endParaRPr lang="en-GB" dirty="0">
              <a:solidFill>
                <a:schemeClr val="accent2">
                  <a:lumMod val="50000"/>
                </a:schemeClr>
              </a:solidFill>
              <a:latin typeface="Arial" panose="020B0604020202020204" pitchFamily="34" charset="0"/>
              <a:cs typeface="Arial" panose="020B0604020202020204" pitchFamily="34" charset="0"/>
            </a:endParaRPr>
          </a:p>
        </p:txBody>
      </p:sp>
      <p:sp>
        <p:nvSpPr>
          <p:cNvPr id="4" name="TextBox 3"/>
          <p:cNvSpPr txBox="1"/>
          <p:nvPr/>
        </p:nvSpPr>
        <p:spPr>
          <a:xfrm>
            <a:off x="554288" y="3068960"/>
            <a:ext cx="7258072" cy="2031325"/>
          </a:xfrm>
          <a:prstGeom prst="rect">
            <a:avLst/>
          </a:prstGeom>
          <a:noFill/>
        </p:spPr>
        <p:txBody>
          <a:bodyPr wrap="square" rtlCol="0">
            <a:spAutoFit/>
          </a:bodyPr>
          <a:lstStyle/>
          <a:p>
            <a:pPr marL="285750" indent="-285750">
              <a:buClr>
                <a:schemeClr val="accent3">
                  <a:lumMod val="75000"/>
                </a:schemeClr>
              </a:buClr>
              <a:buFont typeface="Wingdings" panose="05000000000000000000" pitchFamily="2" charset="2"/>
              <a:buChar char="Ø"/>
            </a:pPr>
            <a:r>
              <a:rPr lang="el-GR" dirty="0">
                <a:latin typeface="Arial" panose="020B0604020202020204" pitchFamily="34" charset="0"/>
                <a:cs typeface="Arial" panose="020B0604020202020204" pitchFamily="34" charset="0"/>
              </a:rPr>
              <a:t>Το 24ωρο πρόγραμμα φιλοξενίας μας παρέχει στέγαση με βάση την κοινότητα για ενήλικες με νοητικές και αναπτυξιακές αναπηρίες.</a:t>
            </a:r>
          </a:p>
          <a:p>
            <a:pPr marL="285750" indent="-285750">
              <a:buClr>
                <a:schemeClr val="accent3">
                  <a:lumMod val="75000"/>
                </a:schemeClr>
              </a:buClr>
              <a:buFont typeface="Wingdings" panose="05000000000000000000" pitchFamily="2" charset="2"/>
              <a:buChar char="Ø"/>
            </a:pPr>
            <a:endParaRPr lang="en-GB" dirty="0">
              <a:latin typeface="Arial" panose="020B0604020202020204" pitchFamily="34" charset="0"/>
              <a:cs typeface="Arial" panose="020B0604020202020204" pitchFamily="34" charset="0"/>
            </a:endParaRPr>
          </a:p>
          <a:p>
            <a:pPr marL="285750" indent="-285750">
              <a:buClr>
                <a:schemeClr val="accent3">
                  <a:lumMod val="75000"/>
                </a:schemeClr>
              </a:buClr>
              <a:buFont typeface="Wingdings" panose="05000000000000000000" pitchFamily="2" charset="2"/>
              <a:buChar char="Ø"/>
            </a:pPr>
            <a:r>
              <a:rPr lang="el-GR" dirty="0">
                <a:latin typeface="Arial" panose="020B0604020202020204" pitchFamily="34" charset="0"/>
                <a:cs typeface="Arial" panose="020B0604020202020204" pitchFamily="34" charset="0"/>
              </a:rPr>
              <a:t>Αυτή τη στιγμή εξυπηρετούμε 4 κατοίκους με τη βοήθεια εξειδικευμένων παροχών φροντίδας που παρέχουν υπηρεσίες προσωπικής φροντίδας, υγείας και ευεξίας καθώς και κοινωνική και συναισθηματική υποστήριξη.</a:t>
            </a:r>
            <a:endParaRPr lang="en-GB"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6EBB32-EC13-9723-A252-FE20210D8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5" y="80628"/>
            <a:ext cx="2880319" cy="6696744"/>
          </a:xfrm>
          <a:prstGeom prst="rect">
            <a:avLst/>
          </a:prstGeom>
          <a:ln>
            <a:noFill/>
          </a:ln>
          <a:effectLst>
            <a:softEdge rad="112500"/>
          </a:effectLst>
        </p:spPr>
      </p:pic>
      <p:pic>
        <p:nvPicPr>
          <p:cNvPr id="7" name="Picture 6">
            <a:extLst>
              <a:ext uri="{FF2B5EF4-FFF2-40B4-BE49-F238E27FC236}">
                <a16:creationId xmlns:a16="http://schemas.microsoft.com/office/drawing/2014/main" id="{6CB37373-E627-251E-1C84-E558AE549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80628"/>
            <a:ext cx="3096344" cy="6696744"/>
          </a:xfrm>
          <a:prstGeom prst="rect">
            <a:avLst/>
          </a:prstGeom>
          <a:ln>
            <a:noFill/>
          </a:ln>
          <a:effectLst>
            <a:softEdge rad="112500"/>
          </a:effectLst>
        </p:spPr>
      </p:pic>
      <p:pic>
        <p:nvPicPr>
          <p:cNvPr id="9" name="Picture 8">
            <a:extLst>
              <a:ext uri="{FF2B5EF4-FFF2-40B4-BE49-F238E27FC236}">
                <a16:creationId xmlns:a16="http://schemas.microsoft.com/office/drawing/2014/main" id="{0C0C05B1-D39F-4A45-30F1-1EAA4180E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09423" y="1955374"/>
            <a:ext cx="6696743" cy="2947254"/>
          </a:xfrm>
          <a:prstGeom prst="rect">
            <a:avLst/>
          </a:prstGeom>
          <a:ln>
            <a:noFill/>
          </a:ln>
          <a:effectLst>
            <a:softEdge rad="112500"/>
          </a:effectLst>
        </p:spPr>
      </p:pic>
    </p:spTree>
    <p:extLst>
      <p:ext uri="{BB962C8B-B14F-4D97-AF65-F5344CB8AC3E}">
        <p14:creationId xmlns:p14="http://schemas.microsoft.com/office/powerpoint/2010/main" val="2271229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448A3A-2D84-1074-2B28-B17A170D1C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40152"/>
            <a:ext cx="3744416" cy="3888432"/>
          </a:xfrm>
          <a:prstGeom prst="rect">
            <a:avLst/>
          </a:prstGeom>
          <a:ln>
            <a:noFill/>
          </a:ln>
          <a:effectLst>
            <a:softEdge rad="112500"/>
          </a:effectLst>
        </p:spPr>
      </p:pic>
      <p:pic>
        <p:nvPicPr>
          <p:cNvPr id="7" name="Picture 6">
            <a:extLst>
              <a:ext uri="{FF2B5EF4-FFF2-40B4-BE49-F238E27FC236}">
                <a16:creationId xmlns:a16="http://schemas.microsoft.com/office/drawing/2014/main" id="{223BDADE-B70B-9B28-3A80-3ACD67E2FC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16632"/>
            <a:ext cx="3600400" cy="3888432"/>
          </a:xfrm>
          <a:prstGeom prst="rect">
            <a:avLst/>
          </a:prstGeom>
          <a:ln>
            <a:noFill/>
          </a:ln>
          <a:effectLst>
            <a:softEdge rad="112500"/>
          </a:effectLst>
        </p:spPr>
      </p:pic>
      <p:pic>
        <p:nvPicPr>
          <p:cNvPr id="9" name="Picture 8">
            <a:extLst>
              <a:ext uri="{FF2B5EF4-FFF2-40B4-BE49-F238E27FC236}">
                <a16:creationId xmlns:a16="http://schemas.microsoft.com/office/drawing/2014/main" id="{24FC7AEE-FCCD-EF24-0B0F-1C69AF5ABF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515" y="4005064"/>
            <a:ext cx="6122970" cy="2734880"/>
          </a:xfrm>
          <a:prstGeom prst="rect">
            <a:avLst/>
          </a:prstGeom>
          <a:ln>
            <a:noFill/>
          </a:ln>
          <a:effectLst>
            <a:softEdge rad="112500"/>
          </a:effectLst>
        </p:spPr>
      </p:pic>
    </p:spTree>
    <p:extLst>
      <p:ext uri="{BB962C8B-B14F-4D97-AF65-F5344CB8AC3E}">
        <p14:creationId xmlns:p14="http://schemas.microsoft.com/office/powerpoint/2010/main" val="2195390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1456-B2A3-26DE-8BB3-995D95D365DA}"/>
              </a:ext>
            </a:extLst>
          </p:cNvPr>
          <p:cNvSpPr>
            <a:spLocks noGrp="1"/>
          </p:cNvSpPr>
          <p:nvPr>
            <p:ph type="title"/>
          </p:nvPr>
        </p:nvSpPr>
        <p:spPr>
          <a:xfrm>
            <a:off x="323528" y="1418861"/>
            <a:ext cx="8229600" cy="1143000"/>
          </a:xfrm>
        </p:spPr>
        <p:txBody>
          <a:bodyPr>
            <a:normAutofit fontScale="90000"/>
          </a:bodyPr>
          <a:lstStyle/>
          <a:p>
            <a:r>
              <a:rPr lang="el-GR" u="none" strike="noStrike" dirty="0">
                <a:solidFill>
                  <a:schemeClr val="accent2">
                    <a:lumMod val="50000"/>
                  </a:schemeClr>
                </a:solidFill>
                <a:effectLst/>
                <a:latin typeface="Arial" panose="020B0604020202020204" pitchFamily="34" charset="0"/>
                <a:cs typeface="Arial" panose="020B0604020202020204" pitchFamily="34" charset="0"/>
              </a:rPr>
              <a:t>Ευρωπαϊκά Προγράμματα</a:t>
            </a:r>
            <a:br>
              <a:rPr lang="el-GR" b="1" i="0" u="none" strike="noStrike" dirty="0">
                <a:solidFill>
                  <a:srgbClr val="0C66A3"/>
                </a:solidFill>
                <a:effectLst/>
                <a:latin typeface="Verdana" panose="020B0604030504040204" pitchFamily="34" charset="0"/>
              </a:rPr>
            </a:br>
            <a:endParaRPr lang="en-CY" dirty="0"/>
          </a:p>
        </p:txBody>
      </p:sp>
      <p:sp>
        <p:nvSpPr>
          <p:cNvPr id="3" name="Content Placeholder 2">
            <a:extLst>
              <a:ext uri="{FF2B5EF4-FFF2-40B4-BE49-F238E27FC236}">
                <a16:creationId xmlns:a16="http://schemas.microsoft.com/office/drawing/2014/main" id="{47F37A18-6903-E281-2747-4CB1016C2EF0}"/>
              </a:ext>
            </a:extLst>
          </p:cNvPr>
          <p:cNvSpPr>
            <a:spLocks noGrp="1"/>
          </p:cNvSpPr>
          <p:nvPr>
            <p:ph idx="1"/>
          </p:nvPr>
        </p:nvSpPr>
        <p:spPr>
          <a:xfrm>
            <a:off x="323528" y="2564904"/>
            <a:ext cx="8263830" cy="4620171"/>
          </a:xfrm>
        </p:spPr>
        <p:txBody>
          <a:bodyPr>
            <a:normAutofit/>
          </a:bodyPr>
          <a:lstStyle/>
          <a:p>
            <a:pPr marL="0" indent="0">
              <a:buNone/>
            </a:pPr>
            <a:r>
              <a:rPr lang="el-GR" sz="1800" dirty="0">
                <a:latin typeface="Arial" panose="020B0604020202020204" pitchFamily="34" charset="0"/>
                <a:cs typeface="Arial" panose="020B0604020202020204" pitchFamily="34" charset="0"/>
              </a:rPr>
              <a:t>Το Κέντρο μας συμμετέχει σ</a:t>
            </a:r>
            <a:r>
              <a:rPr lang="el-GR" sz="1800" i="0" dirty="0">
                <a:effectLst/>
                <a:latin typeface="Arial" panose="020B0604020202020204" pitchFamily="34" charset="0"/>
                <a:cs typeface="Arial" panose="020B0604020202020204" pitchFamily="34" charset="0"/>
              </a:rPr>
              <a:t>ε διάφορα  </a:t>
            </a:r>
            <a:r>
              <a:rPr lang="el-GR" sz="1800" i="0" u="none" strike="noStrike" dirty="0">
                <a:effectLst/>
                <a:latin typeface="Arial" panose="020B0604020202020204" pitchFamily="34" charset="0"/>
                <a:cs typeface="Arial" panose="020B0604020202020204" pitchFamily="34" charset="0"/>
              </a:rPr>
              <a:t>Ευρωπαϊκά </a:t>
            </a:r>
            <a:r>
              <a:rPr lang="el-GR" sz="1800" i="0" dirty="0">
                <a:effectLst/>
                <a:latin typeface="Arial" panose="020B0604020202020204" pitchFamily="34" charset="0"/>
                <a:cs typeface="Arial" panose="020B0604020202020204" pitchFamily="34" charset="0"/>
              </a:rPr>
              <a:t>Προγράμματα κυρίως εκπαιδευτικού χαρακτήρα δίνοντας την ευκαιρία στα εξυπηρετούμενα άτομα </a:t>
            </a:r>
            <a:r>
              <a:rPr lang="el-GR" sz="1800" i="0" dirty="0">
                <a:effectLst/>
                <a:latin typeface="Arial" panose="020B0604020202020204" pitchFamily="34" charset="0"/>
                <a:ea typeface="Calibri" panose="020F0502020204030204" pitchFamily="34" charset="0"/>
                <a:cs typeface="Arial" panose="020B0604020202020204" pitchFamily="34" charset="0"/>
              </a:rPr>
              <a:t>ꓽ</a:t>
            </a:r>
            <a:endParaRPr lang="en-GB" sz="1800" i="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l-GR" sz="1800" i="0" dirty="0">
              <a:effectLst/>
              <a:latin typeface="Arial" panose="020B0604020202020204" pitchFamily="34" charset="0"/>
              <a:cs typeface="Arial" panose="020B0604020202020204" pitchFamily="34" charset="0"/>
            </a:endParaRPr>
          </a:p>
          <a:p>
            <a:r>
              <a:rPr lang="el-GR" sz="1800" dirty="0">
                <a:latin typeface="Arial" panose="020B0604020202020204" pitchFamily="34" charset="0"/>
                <a:cs typeface="Arial" panose="020B0604020202020204" pitchFamily="34" charset="0"/>
              </a:rPr>
              <a:t>Ν</a:t>
            </a:r>
            <a:r>
              <a:rPr lang="el-GR" sz="1800" i="0" dirty="0">
                <a:effectLst/>
                <a:latin typeface="Arial" panose="020B0604020202020204" pitchFamily="34" charset="0"/>
                <a:cs typeface="Arial" panose="020B0604020202020204" pitchFamily="34" charset="0"/>
              </a:rPr>
              <a:t>α αποκομίσουν πρωτόγνωρες εμπειρίες σε διάφορες Ευρωπαϊκές χώρες. </a:t>
            </a:r>
          </a:p>
          <a:p>
            <a:r>
              <a:rPr lang="el-GR" sz="1800" i="0" dirty="0">
                <a:effectLst/>
                <a:latin typeface="Arial" panose="020B0604020202020204" pitchFamily="34" charset="0"/>
                <a:cs typeface="Arial" panose="020B0604020202020204" pitchFamily="34" charset="0"/>
              </a:rPr>
              <a:t>Να γνωρίσουν διαφορετικές κουλτούρες και πολιτισμούς.</a:t>
            </a:r>
          </a:p>
          <a:p>
            <a:r>
              <a:rPr lang="el-GR" sz="1800" i="0" dirty="0">
                <a:effectLst/>
                <a:latin typeface="Arial" panose="020B0604020202020204" pitchFamily="34" charset="0"/>
                <a:cs typeface="Arial" panose="020B0604020202020204" pitchFamily="34" charset="0"/>
              </a:rPr>
              <a:t>Να έρθουν σε επαφή και να δημιουργήσουν κοινωνικές σχέσεις.</a:t>
            </a:r>
          </a:p>
          <a:p>
            <a:r>
              <a:rPr lang="el-GR" sz="1800" i="0" dirty="0">
                <a:effectLst/>
                <a:latin typeface="Arial" panose="020B0604020202020204" pitchFamily="34" charset="0"/>
                <a:cs typeface="Arial" panose="020B0604020202020204" pitchFamily="34" charset="0"/>
              </a:rPr>
              <a:t>Τους δίνεται επίσης η ευκαιρία να ζήσουν για αρκετές μέρες μακριά από τις οικογένειες τους και να νοιώσουν ανεξάρτητοι και να αυξήσουν την αυτοπεποίθηση τους.</a:t>
            </a:r>
          </a:p>
        </p:txBody>
      </p:sp>
    </p:spTree>
    <p:extLst>
      <p:ext uri="{BB962C8B-B14F-4D97-AF65-F5344CB8AC3E}">
        <p14:creationId xmlns:p14="http://schemas.microsoft.com/office/powerpoint/2010/main" val="3860919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DE63-076A-7E04-D33B-866E92625034}"/>
              </a:ext>
            </a:extLst>
          </p:cNvPr>
          <p:cNvSpPr>
            <a:spLocks noGrp="1"/>
          </p:cNvSpPr>
          <p:nvPr>
            <p:ph type="title"/>
          </p:nvPr>
        </p:nvSpPr>
        <p:spPr>
          <a:xfrm>
            <a:off x="457200" y="332656"/>
            <a:ext cx="8229600" cy="1143000"/>
          </a:xfrm>
        </p:spPr>
        <p:txBody>
          <a:bodyPr>
            <a:normAutofit/>
          </a:bodyPr>
          <a:lstStyle/>
          <a:p>
            <a:r>
              <a:rPr lang="el-GR" sz="4400" u="sng" dirty="0">
                <a:solidFill>
                  <a:schemeClr val="accent6">
                    <a:lumMod val="50000"/>
                  </a:schemeClr>
                </a:solidFill>
                <a:latin typeface="Arial" panose="020B0604020202020204" pitchFamily="34" charset="0"/>
                <a:cs typeface="Arial" panose="020B0604020202020204" pitchFamily="34" charset="0"/>
              </a:rPr>
              <a:t>Εκπαιδευτικές εκδρομές</a:t>
            </a:r>
            <a:endParaRPr lang="en-CY" sz="4400" u="sng" dirty="0">
              <a:solidFill>
                <a:schemeClr val="accent6">
                  <a:lumMod val="5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70F4B8C-57BB-773E-6C56-8396E8524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1342542"/>
            <a:ext cx="4042792" cy="2811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7F2E8318-BB43-D5A6-8D96-DBB881091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225703"/>
            <a:ext cx="4042792" cy="2579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E7C86F9-0922-471C-0180-DB388BEF5D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044" y="1475656"/>
            <a:ext cx="4097761" cy="518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1123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204864"/>
            <a:ext cx="8229600" cy="4389120"/>
          </a:xfrm>
        </p:spPr>
        <p:txBody>
          <a:bodyPr>
            <a:normAutofit/>
          </a:bodyPr>
          <a:lstStyle/>
          <a:p>
            <a:pPr marL="0" indent="0" algn="ctr">
              <a:buNone/>
            </a:pPr>
            <a:r>
              <a:rPr lang="el-GR"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cs typeface="Arial" panose="020B0604020202020204" pitchFamily="34" charset="0"/>
              </a:rPr>
              <a:t>Ευχαριστούμε    πολύ!</a:t>
            </a:r>
            <a:endParaRPr lang="en-GB" sz="88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750067" y="4869160"/>
            <a:ext cx="7643866" cy="1667260"/>
          </a:xfrm>
          <a:prstGeom prst="flowChartTerminator">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el-GR" b="1" dirty="0">
              <a:ln/>
              <a:solidFill>
                <a:schemeClr val="accent3"/>
              </a:solidFill>
            </a:endParaRPr>
          </a:p>
          <a:p>
            <a:pPr algn="ctr"/>
            <a:r>
              <a:rPr lang="el-GR" sz="2000" b="1" dirty="0">
                <a:ln/>
                <a:solidFill>
                  <a:schemeClr val="accent4">
                    <a:lumMod val="75000"/>
                  </a:schemeClr>
                </a:solidFill>
                <a:latin typeface="Arial" panose="020B0604020202020204" pitchFamily="34" charset="0"/>
                <a:cs typeface="Arial" panose="020B0604020202020204" pitchFamily="34" charset="0"/>
              </a:rPr>
              <a:t>Στόχος μας μέσα από αυτές τις δραστηριότητες είναι να περάσουμε το μήνυμα ότι τα άτομα έχουν ατελείωτες ικανότητες και ιδιαίτερα ταλέντα.</a:t>
            </a:r>
            <a:endParaRPr lang="en-GB" sz="2000" b="1" dirty="0">
              <a:ln/>
              <a:solidFill>
                <a:schemeClr val="accent4">
                  <a:lumMod val="75000"/>
                </a:schemeClr>
              </a:solidFill>
              <a:latin typeface="Arial" panose="020B0604020202020204" pitchFamily="34" charset="0"/>
              <a:cs typeface="Arial" panose="020B0604020202020204" pitchFamily="34" charset="0"/>
            </a:endParaRPr>
          </a:p>
          <a:p>
            <a:pPr algn="ctr"/>
            <a:endParaRPr lang="en-GB" b="1" dirty="0">
              <a:ln/>
              <a:solidFill>
                <a:schemeClr val="accent3"/>
              </a:solidFill>
            </a:endParaRPr>
          </a:p>
        </p:txBody>
      </p:sp>
      <p:sp>
        <p:nvSpPr>
          <p:cNvPr id="3" name="Content Placeholder 2"/>
          <p:cNvSpPr>
            <a:spLocks noGrp="1"/>
          </p:cNvSpPr>
          <p:nvPr>
            <p:ph idx="1"/>
          </p:nvPr>
        </p:nvSpPr>
        <p:spPr>
          <a:xfrm>
            <a:off x="357158" y="1484784"/>
            <a:ext cx="8535322" cy="3195646"/>
          </a:xfrm>
        </p:spPr>
        <p:txBody>
          <a:bodyPr>
            <a:normAutofit lnSpcReduction="10000"/>
          </a:bodyPr>
          <a:lstStyle/>
          <a:p>
            <a:pPr>
              <a:buFont typeface="Wingdings" pitchFamily="2" charset="2"/>
              <a:buChar char="ü"/>
            </a:pPr>
            <a:endParaRPr lang="el-GR" sz="1800" dirty="0">
              <a:latin typeface="Arial" panose="020B0604020202020204" pitchFamily="34" charset="0"/>
              <a:cs typeface="Arial" panose="020B0604020202020204" pitchFamily="34" charset="0"/>
            </a:endParaRPr>
          </a:p>
          <a:p>
            <a:pPr>
              <a:buFont typeface="Wingdings" pitchFamily="2" charset="2"/>
              <a:buChar char="ü"/>
            </a:pPr>
            <a:endParaRPr lang="el-GR" sz="1800" dirty="0">
              <a:latin typeface="Arial" panose="020B0604020202020204" pitchFamily="34" charset="0"/>
              <a:cs typeface="Arial" panose="020B0604020202020204" pitchFamily="34" charset="0"/>
            </a:endParaRPr>
          </a:p>
          <a:p>
            <a:pPr>
              <a:lnSpc>
                <a:spcPct val="150000"/>
              </a:lnSpc>
              <a:buFont typeface="Wingdings" pitchFamily="2" charset="2"/>
              <a:buChar char="ü"/>
            </a:pPr>
            <a:r>
              <a:rPr lang="el-GR" sz="1800" dirty="0">
                <a:latin typeface="Arial" panose="020B0604020202020204" pitchFamily="34" charset="0"/>
                <a:cs typeface="Arial" panose="020B0604020202020204" pitchFamily="34" charset="0"/>
              </a:rPr>
              <a:t>Μέσω από τα μαθήματα και τα  εργαστήρια τα άτομα εκπαιδεύονται σε θέματα προσωπικής υγιεινής, υπολογιστών, μουσικής,</a:t>
            </a:r>
            <a:r>
              <a:rPr lang="en-GB"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ανακύκλωσης, εικαστικών- χειροτεχνίας, θεάτρου, αθλητισμού κ.α. </a:t>
            </a:r>
            <a:endParaRPr lang="en-GB" sz="1800" dirty="0">
              <a:latin typeface="Arial" panose="020B0604020202020204" pitchFamily="34" charset="0"/>
              <a:cs typeface="Arial" panose="020B0604020202020204" pitchFamily="34" charset="0"/>
            </a:endParaRPr>
          </a:p>
          <a:p>
            <a:pPr>
              <a:lnSpc>
                <a:spcPct val="150000"/>
              </a:lnSpc>
              <a:buFont typeface="Wingdings" pitchFamily="2" charset="2"/>
              <a:buChar char="ü"/>
            </a:pPr>
            <a:r>
              <a:rPr lang="el-GR" sz="1800" dirty="0">
                <a:latin typeface="Arial" panose="020B0604020202020204" pitchFamily="34" charset="0"/>
                <a:cs typeface="Arial" panose="020B0604020202020204" pitchFamily="34" charset="0"/>
              </a:rPr>
              <a:t>Συμμετέχουν σε διάφορες εκδηλώσεις,</a:t>
            </a:r>
            <a:r>
              <a:rPr lang="en-GB"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σε ευρωπαϊκά προγράμματα, εκδρομές και ταξίδια στην Κύπρο  και στο εξωτερικό, σε ειδικούς Ολυμπιακούς Αγώνες, σε μουσικές συναυλίες, σε θεατρικά έργα κ.λπ.</a:t>
            </a:r>
            <a:endParaRPr lang="en-GB" sz="1800" dirty="0">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808546A0-EFAA-8BFB-D81D-B0EDB3E0DF8D}"/>
              </a:ext>
            </a:extLst>
          </p:cNvPr>
          <p:cNvSpPr>
            <a:spLocks noGrp="1"/>
          </p:cNvSpPr>
          <p:nvPr>
            <p:ph type="title"/>
          </p:nvPr>
        </p:nvSpPr>
        <p:spPr/>
        <p:txBody>
          <a:bodyPr/>
          <a:lstStyle/>
          <a:p>
            <a:r>
              <a:rPr lang="en-US" dirty="0">
                <a:solidFill>
                  <a:schemeClr val="accent2">
                    <a:lumMod val="50000"/>
                  </a:schemeClr>
                </a:solidFill>
              </a:rPr>
              <a:t>H</a:t>
            </a:r>
            <a:r>
              <a:rPr lang="el-GR" dirty="0">
                <a:solidFill>
                  <a:schemeClr val="accent2">
                    <a:lumMod val="50000"/>
                  </a:schemeClr>
                </a:solidFill>
              </a:rPr>
              <a:t>μερήσιες δραστηριότητες</a:t>
            </a:r>
            <a:endParaRPr lang="en-CY" dirty="0">
              <a:solidFill>
                <a:schemeClr val="accent2">
                  <a:lumMod val="5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30" y="1412776"/>
            <a:ext cx="8229600" cy="1143000"/>
          </a:xfrm>
        </p:spPr>
        <p:txBody>
          <a:bodyPr>
            <a:normAutofit fontScale="90000"/>
          </a:bodyPr>
          <a:lstStyle/>
          <a:p>
            <a:pPr algn="ctr"/>
            <a:r>
              <a:rPr lang="el-GR" sz="3100" b="1" dirty="0">
                <a:solidFill>
                  <a:schemeClr val="accent3">
                    <a:lumMod val="75000"/>
                  </a:schemeClr>
                </a:solidFill>
                <a:latin typeface="Arial" panose="020B0604020202020204" pitchFamily="34" charset="0"/>
                <a:ea typeface="+mn-ea"/>
                <a:cs typeface="Arial" panose="020B0604020202020204" pitchFamily="34" charset="0"/>
              </a:rPr>
              <a:t>Πρόγραμμα επαγγελματικής εκπαίδευσης </a:t>
            </a:r>
            <a:r>
              <a:rPr lang="en-GB" sz="3100" b="1" dirty="0">
                <a:solidFill>
                  <a:schemeClr val="accent3">
                    <a:lumMod val="75000"/>
                  </a:schemeClr>
                </a:solidFill>
                <a:latin typeface="Arial" panose="020B0604020202020204" pitchFamily="34" charset="0"/>
                <a:ea typeface="+mn-ea"/>
                <a:cs typeface="Arial" panose="020B0604020202020204" pitchFamily="34" charset="0"/>
              </a:rPr>
              <a:t>– </a:t>
            </a:r>
            <a:br>
              <a:rPr lang="el-GR" sz="3100" b="1" dirty="0">
                <a:solidFill>
                  <a:schemeClr val="accent3">
                    <a:lumMod val="75000"/>
                  </a:schemeClr>
                </a:solidFill>
                <a:latin typeface="Arial" panose="020B0604020202020204" pitchFamily="34" charset="0"/>
                <a:ea typeface="+mn-ea"/>
                <a:cs typeface="Arial" panose="020B0604020202020204" pitchFamily="34" charset="0"/>
              </a:rPr>
            </a:br>
            <a:r>
              <a:rPr lang="el-GR" sz="3100" b="1" dirty="0">
                <a:solidFill>
                  <a:schemeClr val="accent3">
                    <a:lumMod val="75000"/>
                  </a:schemeClr>
                </a:solidFill>
                <a:latin typeface="Arial" panose="020B0604020202020204" pitchFamily="34" charset="0"/>
                <a:ea typeface="+mn-ea"/>
                <a:cs typeface="Arial" panose="020B0604020202020204" pitchFamily="34" charset="0"/>
              </a:rPr>
              <a:t>επαγγελματικής αποκατάστασης</a:t>
            </a:r>
            <a:br>
              <a:rPr lang="el-GR" sz="28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br>
            <a:br>
              <a:rPr lang="en-GB" sz="28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br>
            <a:endParaRPr lang="en-GB" sz="2800" b="1" dirty="0">
              <a:solidFill>
                <a:schemeClr val="accent2">
                  <a:lumMod val="50000"/>
                </a:schemeClr>
              </a:solidFill>
              <a:latin typeface="Arial" panose="020B0604020202020204" pitchFamily="34" charset="0"/>
              <a:cs typeface="Arial" panose="020B0604020202020204" pitchFamily="34" charset="0"/>
            </a:endParaRPr>
          </a:p>
        </p:txBody>
      </p:sp>
      <p:sp>
        <p:nvSpPr>
          <p:cNvPr id="4" name="TextBox 3"/>
          <p:cNvSpPr txBox="1"/>
          <p:nvPr/>
        </p:nvSpPr>
        <p:spPr>
          <a:xfrm>
            <a:off x="607191" y="1835696"/>
            <a:ext cx="7929618" cy="4524315"/>
          </a:xfrm>
          <a:prstGeom prst="rect">
            <a:avLst/>
          </a:prstGeom>
          <a:noFill/>
        </p:spPr>
        <p:txBody>
          <a:bodyPr wrap="square" rtlCol="0">
            <a:spAutoFit/>
          </a:bodyPr>
          <a:lstStyle/>
          <a:p>
            <a:pPr>
              <a:buClr>
                <a:schemeClr val="accent3">
                  <a:lumMod val="75000"/>
                </a:schemeClr>
              </a:buClr>
            </a:pPr>
            <a:endParaRPr lang="el-GR" dirty="0">
              <a:latin typeface="Arial" panose="020B0604020202020204" pitchFamily="34" charset="0"/>
              <a:cs typeface="Arial" panose="020B0604020202020204" pitchFamily="34" charset="0"/>
            </a:endParaRPr>
          </a:p>
          <a:p>
            <a:pPr marL="285750" indent="-285750">
              <a:buClr>
                <a:schemeClr val="accent3">
                  <a:lumMod val="75000"/>
                </a:schemeClr>
              </a:buClr>
              <a:buFont typeface="Wingdings" panose="05000000000000000000" pitchFamily="2" charset="2"/>
              <a:buChar char="Ø"/>
            </a:pPr>
            <a:r>
              <a:rPr lang="el-GR" dirty="0">
                <a:latin typeface="Arial" panose="020B0604020202020204" pitchFamily="34" charset="0"/>
                <a:cs typeface="Arial" panose="020B0604020202020204" pitchFamily="34" charset="0"/>
              </a:rPr>
              <a:t>Στο εργαστήριο Επαγγελματική Εκπαίδευσης  συμμετέχουν 18 άτομα σε διάφορες θέσεις εργασίας όπως σούπερ μάρκετ, εργοστάσιο, νηπιαγωγείο και άλλες επιχειρήσεις στην πόλη της Λάρνακας. </a:t>
            </a:r>
          </a:p>
          <a:p>
            <a:pPr marL="285750" indent="-285750">
              <a:buFont typeface="Wingdings" panose="05000000000000000000" pitchFamily="2" charset="2"/>
              <a:buChar char="Ø"/>
            </a:pPr>
            <a:endParaRPr lang="el-GR" dirty="0">
              <a:latin typeface="Arial" panose="020B0604020202020204" pitchFamily="34" charset="0"/>
              <a:cs typeface="Arial" panose="020B0604020202020204" pitchFamily="34" charset="0"/>
            </a:endParaRPr>
          </a:p>
          <a:p>
            <a:pPr marL="285750" indent="-285750">
              <a:buClr>
                <a:schemeClr val="accent3">
                  <a:lumMod val="75000"/>
                </a:schemeClr>
              </a:buClr>
              <a:buFont typeface="Wingdings" panose="05000000000000000000" pitchFamily="2" charset="2"/>
              <a:buChar char="Ø"/>
            </a:pPr>
            <a:r>
              <a:rPr lang="el-GR" dirty="0">
                <a:latin typeface="Arial" panose="020B0604020202020204" pitchFamily="34" charset="0"/>
                <a:cs typeface="Arial" panose="020B0604020202020204" pitchFamily="34" charset="0"/>
              </a:rPr>
              <a:t>Ο λειτουργός -  εκπαιδευτής είναι υπεύθυνος να μεταφέρει στα άτομα  τις βασικές γνώσεις για διάφορα επαγγέλματα  που περιλαμβάνονται στην αγορά και να τα προετοιμάσει για την κατάλληλη θέση εργασίας. </a:t>
            </a:r>
          </a:p>
          <a:p>
            <a:pPr marL="285750" indent="-285750">
              <a:buClr>
                <a:schemeClr val="accent3">
                  <a:lumMod val="75000"/>
                </a:schemeClr>
              </a:buClr>
              <a:buFont typeface="Wingdings" panose="05000000000000000000" pitchFamily="2" charset="2"/>
              <a:buChar char="Ø"/>
            </a:pPr>
            <a:endParaRPr lang="el-GR" dirty="0">
              <a:latin typeface="Arial" panose="020B0604020202020204" pitchFamily="34" charset="0"/>
              <a:cs typeface="Arial" panose="020B0604020202020204" pitchFamily="34" charset="0"/>
            </a:endParaRPr>
          </a:p>
          <a:p>
            <a:pPr marL="285750" indent="-285750">
              <a:buClr>
                <a:schemeClr val="accent3">
                  <a:lumMod val="75000"/>
                </a:schemeClr>
              </a:buClr>
              <a:buFont typeface="Wingdings" panose="05000000000000000000" pitchFamily="2" charset="2"/>
              <a:buChar char="Ø"/>
            </a:pPr>
            <a:r>
              <a:rPr lang="el-GR" dirty="0">
                <a:latin typeface="Arial" panose="020B0604020202020204" pitchFamily="34" charset="0"/>
                <a:cs typeface="Arial" panose="020B0604020202020204" pitchFamily="34" charset="0"/>
              </a:rPr>
              <a:t>Οι συμμετέχοντες στο πρόγραμμα μαθαίνουν:</a:t>
            </a:r>
          </a:p>
          <a:p>
            <a:pPr marL="1257300" lvl="2" indent="-342900" algn="just">
              <a:buClr>
                <a:schemeClr val="accent3">
                  <a:lumMod val="75000"/>
                </a:schemeClr>
              </a:buClr>
              <a:buFont typeface="+mj-lt"/>
              <a:buAutoNum type="arabicPeriod"/>
            </a:pPr>
            <a:r>
              <a:rPr lang="el-GR" dirty="0">
                <a:latin typeface="Arial" panose="020B0604020202020204" pitchFamily="34" charset="0"/>
                <a:cs typeface="Arial" panose="020B0604020202020204" pitchFamily="34" charset="0"/>
              </a:rPr>
              <a:t> Για τα καθήκοντα που έχει ένας υπάλληλος .</a:t>
            </a:r>
          </a:p>
          <a:p>
            <a:pPr marL="1257300" lvl="2" indent="-342900" algn="just">
              <a:buClr>
                <a:schemeClr val="accent3">
                  <a:lumMod val="75000"/>
                </a:schemeClr>
              </a:buClr>
              <a:buFont typeface="+mj-lt"/>
              <a:buAutoNum type="arabicPeriod"/>
            </a:pPr>
            <a:r>
              <a:rPr lang="el-GR" dirty="0">
                <a:latin typeface="Arial" panose="020B0604020202020204" pitchFamily="34" charset="0"/>
                <a:cs typeface="Arial" panose="020B0604020202020204" pitchFamily="34" charset="0"/>
              </a:rPr>
              <a:t> Πώς να έχουν καλή εμφάνιση και να είναι τακτοποιημένοι.</a:t>
            </a:r>
          </a:p>
          <a:p>
            <a:pPr marL="1257300" lvl="2" indent="-342900" algn="just">
              <a:buClr>
                <a:schemeClr val="accent3">
                  <a:lumMod val="75000"/>
                </a:schemeClr>
              </a:buClr>
              <a:buFont typeface="+mj-lt"/>
              <a:buAutoNum type="arabicPeriod"/>
            </a:pPr>
            <a:r>
              <a:rPr lang="el-GR" dirty="0">
                <a:latin typeface="Arial" panose="020B0604020202020204" pitchFamily="34" charset="0"/>
                <a:cs typeface="Arial" panose="020B0604020202020204" pitchFamily="34" charset="0"/>
              </a:rPr>
              <a:t> Πώς να διαχειρίζονται τα συναισθήματά τους.  </a:t>
            </a:r>
          </a:p>
          <a:p>
            <a:pPr marL="1257300" lvl="2" indent="-342900" algn="just">
              <a:buClr>
                <a:schemeClr val="accent3">
                  <a:lumMod val="75000"/>
                </a:schemeClr>
              </a:buClr>
              <a:buFont typeface="+mj-lt"/>
              <a:buAutoNum type="arabicPeriod"/>
            </a:pPr>
            <a:r>
              <a:rPr lang="el-GR" dirty="0">
                <a:latin typeface="Arial" panose="020B0604020202020204" pitchFamily="34" charset="0"/>
                <a:cs typeface="Arial" panose="020B0604020202020204" pitchFamily="34" charset="0"/>
              </a:rPr>
              <a:t> Να κατανοούν την καλή και την κακή συμπεριφορά. </a:t>
            </a:r>
          </a:p>
          <a:p>
            <a:pPr marL="1257300" lvl="2" indent="-342900" algn="just">
              <a:buClr>
                <a:schemeClr val="accent3">
                  <a:lumMod val="75000"/>
                </a:schemeClr>
              </a:buClr>
              <a:buFont typeface="+mj-lt"/>
              <a:buAutoNum type="arabicPeriod"/>
            </a:pPr>
            <a:r>
              <a:rPr lang="el-GR" dirty="0">
                <a:latin typeface="Arial" panose="020B0604020202020204" pitchFamily="34" charset="0"/>
                <a:cs typeface="Arial" panose="020B0604020202020204" pitchFamily="34" charset="0"/>
              </a:rPr>
              <a:t> Να συνεργάζονται ομαλά με τους εργοδότες τους,</a:t>
            </a:r>
            <a:endParaRPr lang="en-GB" dirty="0">
              <a:latin typeface="Arial" panose="020B0604020202020204" pitchFamily="34" charset="0"/>
              <a:cs typeface="Arial" panose="020B0604020202020204" pitchFamily="34" charset="0"/>
            </a:endParaRPr>
          </a:p>
          <a:p>
            <a:pPr lvl="2" algn="just">
              <a:buClr>
                <a:schemeClr val="accent3">
                  <a:lumMod val="75000"/>
                </a:schemeClr>
              </a:buClr>
            </a:pPr>
            <a:r>
              <a:rPr lang="en-GB"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τους</a:t>
            </a:r>
            <a:r>
              <a:rPr lang="en-GB"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συναδέλφους και τους πελάτες . </a:t>
            </a:r>
            <a:endParaRPr lang="en-GB"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27584" y="4005064"/>
            <a:ext cx="6745952" cy="223224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3600" b="1"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latin typeface="Arial" panose="020B0604020202020204" pitchFamily="34" charset="0"/>
                <a:cs typeface="Arial" panose="020B0604020202020204" pitchFamily="34" charset="0"/>
              </a:rPr>
              <a:t>ΣΤΟΧΟΣ     </a:t>
            </a:r>
          </a:p>
          <a:p>
            <a:pPr algn="ctr"/>
            <a:r>
              <a:rPr lang="el-GR" sz="2000" b="1"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latin typeface="Arial" panose="020B0604020202020204" pitchFamily="34" charset="0"/>
                <a:cs typeface="Arial" panose="020B0604020202020204" pitchFamily="34" charset="0"/>
              </a:rPr>
              <a:t> Η  επιτυχία των συμμετεχόντων να </a:t>
            </a:r>
          </a:p>
          <a:p>
            <a:pPr algn="ctr"/>
            <a:r>
              <a:rPr lang="el-GR" sz="2000" b="1"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latin typeface="Arial" panose="020B0604020202020204" pitchFamily="34" charset="0"/>
                <a:cs typeface="Arial" panose="020B0604020202020204" pitchFamily="34" charset="0"/>
              </a:rPr>
              <a:t> παραμείνουν στη δουλειά και να</a:t>
            </a:r>
          </a:p>
          <a:p>
            <a:pPr algn="ctr"/>
            <a:r>
              <a:rPr lang="el-GR" sz="2000" b="1"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latin typeface="Arial" panose="020B0604020202020204" pitchFamily="34" charset="0"/>
                <a:cs typeface="Arial" panose="020B0604020202020204" pitchFamily="34" charset="0"/>
              </a:rPr>
              <a:t>  είναι όσο πιο παραγωγικοί γίνετε.</a:t>
            </a:r>
            <a:endParaRPr lang="en-GB" sz="2000" b="1"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endParaRPr>
          </a:p>
        </p:txBody>
      </p:sp>
      <p:sp>
        <p:nvSpPr>
          <p:cNvPr id="4" name="TextBox 3"/>
          <p:cNvSpPr txBox="1"/>
          <p:nvPr/>
        </p:nvSpPr>
        <p:spPr>
          <a:xfrm>
            <a:off x="637208" y="1196752"/>
            <a:ext cx="7358114" cy="3200876"/>
          </a:xfrm>
          <a:prstGeom prst="rect">
            <a:avLst/>
          </a:prstGeom>
          <a:noFill/>
        </p:spPr>
        <p:txBody>
          <a:bodyPr wrap="square" rtlCol="0">
            <a:spAutoFit/>
          </a:bodyPr>
          <a:lstStyle/>
          <a:p>
            <a:pPr marL="342900" indent="-342900">
              <a:buClr>
                <a:schemeClr val="accent3">
                  <a:lumMod val="75000"/>
                </a:schemeClr>
              </a:buClr>
              <a:buFont typeface="Wingdings" panose="05000000000000000000" pitchFamily="2" charset="2"/>
              <a:buChar char="Ø"/>
            </a:pPr>
            <a:r>
              <a:rPr lang="el-GR" dirty="0">
                <a:latin typeface="Arial" panose="020B0604020202020204" pitchFamily="34" charset="0"/>
                <a:cs typeface="Arial" panose="020B0604020202020204" pitchFamily="34" charset="0"/>
              </a:rPr>
              <a:t>Όταν  κατακτήσουν τις βασικές γνώσεις, τότε βγαίνουν στην αγορά εργασίας και βλέπουν στην πράξη τα καθήκοντα που έχει ένας υπάλληλος για κάθε τμήμα .</a:t>
            </a:r>
          </a:p>
          <a:p>
            <a:pPr marL="342900" indent="-342900">
              <a:buClr>
                <a:schemeClr val="accent3">
                  <a:lumMod val="75000"/>
                </a:schemeClr>
              </a:buClr>
              <a:buFont typeface="Wingdings" panose="05000000000000000000" pitchFamily="2" charset="2"/>
              <a:buChar char="Ø"/>
            </a:pPr>
            <a:r>
              <a:rPr lang="el-GR" dirty="0">
                <a:latin typeface="Arial" panose="020B0604020202020204" pitchFamily="34" charset="0"/>
                <a:cs typeface="Arial" panose="020B0604020202020204" pitchFamily="34" charset="0"/>
              </a:rPr>
              <a:t>Όταν οι συμμετέχοντες αρχίζουν να εργάζονται κανονικά, τα  καθήκοντα εκπαιδευτή είναι:</a:t>
            </a:r>
            <a:r>
              <a:rPr lang="en-GB" dirty="0">
                <a:latin typeface="Arial" panose="020B0604020202020204" pitchFamily="34" charset="0"/>
                <a:cs typeface="Arial" panose="020B0604020202020204" pitchFamily="34" charset="0"/>
              </a:rPr>
              <a:t>  </a:t>
            </a:r>
          </a:p>
          <a:p>
            <a:pPr marL="285750" indent="-285750">
              <a:buClr>
                <a:schemeClr val="accent3">
                  <a:lumMod val="75000"/>
                </a:schemeClr>
              </a:buClr>
              <a:buFont typeface="Wingdings" panose="05000000000000000000" pitchFamily="2" charset="2"/>
              <a:buChar char="ü"/>
            </a:pPr>
            <a:r>
              <a:rPr lang="el-GR"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N</a:t>
            </a:r>
            <a:r>
              <a:rPr lang="el-GR" dirty="0">
                <a:latin typeface="Arial" panose="020B0604020202020204" pitchFamily="34" charset="0"/>
                <a:cs typeface="Arial" panose="020B0604020202020204" pitchFamily="34" charset="0"/>
              </a:rPr>
              <a:t>α είναι κοντά τους.</a:t>
            </a:r>
            <a:endParaRPr lang="en-GB" dirty="0">
              <a:latin typeface="Arial" panose="020B0604020202020204" pitchFamily="34" charset="0"/>
              <a:cs typeface="Arial" panose="020B0604020202020204" pitchFamily="34" charset="0"/>
            </a:endParaRPr>
          </a:p>
          <a:p>
            <a:pPr marL="285750" indent="-285750">
              <a:buClr>
                <a:schemeClr val="accent3">
                  <a:lumMod val="75000"/>
                </a:schemeClr>
              </a:buClr>
              <a:buFont typeface="Wingdings" panose="05000000000000000000" pitchFamily="2" charset="2"/>
              <a:buChar char="ü"/>
            </a:pPr>
            <a:r>
              <a:rPr lang="el-GR"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Να τους παρέχει συνεχή υποστήριξη.</a:t>
            </a:r>
          </a:p>
          <a:p>
            <a:pPr marL="285750" indent="-285750">
              <a:buClr>
                <a:schemeClr val="accent3">
                  <a:lumMod val="75000"/>
                </a:schemeClr>
              </a:buClr>
              <a:buFont typeface="Wingdings" panose="05000000000000000000" pitchFamily="2" charset="2"/>
              <a:buChar char="ü"/>
            </a:pPr>
            <a:r>
              <a:rPr lang="el-GR" dirty="0">
                <a:latin typeface="Arial" panose="020B0604020202020204" pitchFamily="34" charset="0"/>
                <a:cs typeface="Arial" panose="020B0604020202020204" pitchFamily="34" charset="0"/>
              </a:rPr>
              <a:t>   Να διατηρεί επαφή με τους εργοδότες τους,τους συναδέλφους           </a:t>
            </a:r>
          </a:p>
          <a:p>
            <a:pPr>
              <a:buClr>
                <a:schemeClr val="accent3">
                  <a:lumMod val="75000"/>
                </a:schemeClr>
              </a:buClr>
            </a:pPr>
            <a:r>
              <a:rPr lang="el-GR" dirty="0">
                <a:latin typeface="Arial" panose="020B0604020202020204" pitchFamily="34" charset="0"/>
                <a:cs typeface="Arial" panose="020B0604020202020204" pitchFamily="34" charset="0"/>
              </a:rPr>
              <a:t>       τους και τις οικογένειές τους. </a:t>
            </a:r>
          </a:p>
          <a:p>
            <a:endParaRPr lang="el-GR" sz="2000" dirty="0"/>
          </a:p>
          <a:p>
            <a:r>
              <a:rPr lang="el-GR" sz="2000" dirty="0"/>
              <a:t>                                          </a:t>
            </a:r>
            <a:r>
              <a:rPr lang="el-GR"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accent2">
                    <a:lumMod val="50000"/>
                  </a:schemeClr>
                </a:solidFill>
                <a:latin typeface="Arial" panose="020B0604020202020204" pitchFamily="34" charset="0"/>
                <a:cs typeface="Arial" panose="020B0604020202020204" pitchFamily="34" charset="0"/>
              </a:rPr>
              <a:t>Επαγγελματική</a:t>
            </a:r>
            <a:r>
              <a:rPr lang="el-GR" dirty="0"/>
              <a:t> </a:t>
            </a:r>
            <a:r>
              <a:rPr lang="el-GR" dirty="0">
                <a:solidFill>
                  <a:schemeClr val="accent2">
                    <a:lumMod val="50000"/>
                  </a:schemeClr>
                </a:solidFill>
              </a:rPr>
              <a:t>εκπαίδευση</a:t>
            </a:r>
            <a:r>
              <a:rPr lang="el-GR" dirty="0"/>
              <a:t> </a:t>
            </a:r>
            <a:endParaRPr lang="en-GB" dirty="0"/>
          </a:p>
        </p:txBody>
      </p:sp>
      <p:sp>
        <p:nvSpPr>
          <p:cNvPr id="3" name="Content Placeholder 2"/>
          <p:cNvSpPr>
            <a:spLocks noGrp="1"/>
          </p:cNvSpPr>
          <p:nvPr>
            <p:ph idx="1"/>
          </p:nvPr>
        </p:nvSpPr>
        <p:spPr>
          <a:xfrm>
            <a:off x="1043608" y="1412776"/>
            <a:ext cx="7862150" cy="4552968"/>
          </a:xfrm>
        </p:spPr>
        <p:txBody>
          <a:bodyPr>
            <a:normAutofit fontScale="85000" lnSpcReduction="20000"/>
          </a:bodyPr>
          <a:lstStyle/>
          <a:p>
            <a:pPr lvl="0"/>
            <a:endParaRPr lang="el-GR" dirty="0">
              <a:latin typeface="Arial" pitchFamily="34" charset="0"/>
              <a:cs typeface="Arial" pitchFamily="34" charset="0"/>
            </a:endParaRPr>
          </a:p>
          <a:p>
            <a:pPr lvl="0"/>
            <a:endParaRPr lang="el-GR" dirty="0">
              <a:latin typeface="Arial" pitchFamily="34" charset="0"/>
              <a:cs typeface="Arial" pitchFamily="34" charset="0"/>
            </a:endParaRPr>
          </a:p>
          <a:p>
            <a:pPr marL="0" lvl="0" indent="0">
              <a:buNone/>
            </a:pPr>
            <a:r>
              <a:rPr lang="el-GR" dirty="0">
                <a:latin typeface="Arial" pitchFamily="34" charset="0"/>
                <a:cs typeface="Arial" pitchFamily="34" charset="0"/>
              </a:rPr>
              <a:t>Στο εργαστήριο αυτό τα άτομα λαμβάνουν </a:t>
            </a:r>
            <a:r>
              <a:rPr lang="en-GB" dirty="0">
                <a:latin typeface="Arial" pitchFamily="34" charset="0"/>
                <a:cs typeface="Arial" pitchFamily="34" charset="0"/>
              </a:rPr>
              <a:t>: </a:t>
            </a:r>
            <a:endParaRPr lang="el-GR" dirty="0">
              <a:latin typeface="Arial" pitchFamily="34" charset="0"/>
              <a:cs typeface="Arial" pitchFamily="34" charset="0"/>
            </a:endParaRPr>
          </a:p>
          <a:p>
            <a:pPr lvl="0"/>
            <a:endParaRPr lang="en-GB" dirty="0">
              <a:latin typeface="Arial" pitchFamily="34" charset="0"/>
              <a:cs typeface="Arial" pitchFamily="34" charset="0"/>
            </a:endParaRPr>
          </a:p>
          <a:p>
            <a:pPr lvl="0">
              <a:buFont typeface="Wingdings" pitchFamily="2" charset="2"/>
              <a:buChar char="Ø"/>
            </a:pPr>
            <a:r>
              <a:rPr lang="en-GB" dirty="0">
                <a:latin typeface="Arial" pitchFamily="34" charset="0"/>
                <a:cs typeface="Arial" pitchFamily="34" charset="0"/>
              </a:rPr>
              <a:t>B</a:t>
            </a:r>
            <a:r>
              <a:rPr lang="el-GR" dirty="0">
                <a:latin typeface="Arial" pitchFamily="34" charset="0"/>
                <a:cs typeface="Arial" pitchFamily="34" charset="0"/>
              </a:rPr>
              <a:t>ασίκες γνώσεις για πολλές θέσεις εργασίας- επαγγελματικές ιδιότητες.</a:t>
            </a:r>
            <a:endParaRPr lang="en-GB" dirty="0">
              <a:latin typeface="Arial" pitchFamily="34" charset="0"/>
              <a:cs typeface="Arial" pitchFamily="34" charset="0"/>
            </a:endParaRPr>
          </a:p>
          <a:p>
            <a:pPr lvl="0">
              <a:buFont typeface="Wingdings" pitchFamily="2" charset="2"/>
              <a:buChar char="Ø"/>
            </a:pPr>
            <a:r>
              <a:rPr lang="el-GR" dirty="0">
                <a:latin typeface="Arial" pitchFamily="34" charset="0"/>
                <a:cs typeface="Arial" pitchFamily="34" charset="0"/>
              </a:rPr>
              <a:t>Μαθαίνουν για τα καθήκοντα- υποχρεώσεις που έχει ένας υπάλληλος.</a:t>
            </a:r>
            <a:endParaRPr lang="en-GB" dirty="0">
              <a:latin typeface="Arial" pitchFamily="34" charset="0"/>
              <a:cs typeface="Arial" pitchFamily="34" charset="0"/>
            </a:endParaRPr>
          </a:p>
          <a:p>
            <a:pPr lvl="0">
              <a:buFont typeface="Wingdings" pitchFamily="2" charset="2"/>
              <a:buChar char="Ø"/>
            </a:pPr>
            <a:r>
              <a:rPr lang="el-GR" dirty="0">
                <a:latin typeface="Arial" pitchFamily="34" charset="0"/>
                <a:cs typeface="Arial" pitchFamily="34" charset="0"/>
              </a:rPr>
              <a:t>Χρήση θετικών  συμπεριφορών στον χώρο εργασίας.</a:t>
            </a:r>
            <a:endParaRPr lang="en-GB" dirty="0">
              <a:latin typeface="Arial" pitchFamily="34" charset="0"/>
              <a:cs typeface="Arial" pitchFamily="34" charset="0"/>
            </a:endParaRPr>
          </a:p>
          <a:p>
            <a:pPr lvl="0">
              <a:buFont typeface="Wingdings" pitchFamily="2" charset="2"/>
              <a:buChar char="Ø"/>
            </a:pPr>
            <a:r>
              <a:rPr lang="el-GR" dirty="0">
                <a:latin typeface="Arial" pitchFamily="34" charset="0"/>
                <a:cs typeface="Arial" pitchFamily="34" charset="0"/>
              </a:rPr>
              <a:t>Επικοινωνιακές δεξιότητες εξυπηρέτησης πελατών.</a:t>
            </a:r>
            <a:endParaRPr lang="en-GB" dirty="0">
              <a:latin typeface="Arial" pitchFamily="34" charset="0"/>
              <a:cs typeface="Arial" pitchFamily="34" charset="0"/>
            </a:endParaRPr>
          </a:p>
          <a:p>
            <a:pPr lvl="0">
              <a:buFont typeface="Wingdings" pitchFamily="2" charset="2"/>
              <a:buChar char="Ø"/>
            </a:pPr>
            <a:r>
              <a:rPr lang="el-GR" dirty="0">
                <a:latin typeface="Arial" pitchFamily="34" charset="0"/>
                <a:cs typeface="Arial" pitchFamily="34" charset="0"/>
              </a:rPr>
              <a:t>Συνεργασία- ομαδικότητα. </a:t>
            </a:r>
            <a:endParaRPr lang="en-GB" dirty="0">
              <a:latin typeface="Arial" pitchFamily="34" charset="0"/>
              <a:cs typeface="Arial" pitchFamily="34" charset="0"/>
            </a:endParaRPr>
          </a:p>
          <a:p>
            <a:pPr lvl="0">
              <a:buFont typeface="Wingdings" pitchFamily="2" charset="2"/>
              <a:buChar char="Ø"/>
            </a:pPr>
            <a:r>
              <a:rPr lang="el-GR" dirty="0">
                <a:latin typeface="Arial" pitchFamily="34" charset="0"/>
                <a:cs typeface="Arial" pitchFamily="34" charset="0"/>
              </a:rPr>
              <a:t>Ανάληψη ευθυνών- υποχρεώσεων.</a:t>
            </a:r>
            <a:endParaRPr lang="en-GB" dirty="0">
              <a:latin typeface="Arial" pitchFamily="34" charset="0"/>
              <a:cs typeface="Arial" pitchFamily="34" charset="0"/>
            </a:endParaRPr>
          </a:p>
          <a:p>
            <a:pPr lvl="0">
              <a:buFont typeface="Wingdings" pitchFamily="2" charset="2"/>
              <a:buChar char="Ø"/>
            </a:pPr>
            <a:r>
              <a:rPr lang="el-GR" dirty="0">
                <a:latin typeface="Arial" pitchFamily="34" charset="0"/>
                <a:cs typeface="Arial" pitchFamily="34" charset="0"/>
              </a:rPr>
              <a:t>Υλοποίηση στόχων και άλλων επαγγελματικών και επιχειρηματικών δεξιοτήτων. </a:t>
            </a:r>
            <a:endParaRPr lang="en-GB" dirty="0">
              <a:latin typeface="Arial" pitchFamily="34" charset="0"/>
              <a:cs typeface="Arial" pitchFamily="34" charset="0"/>
            </a:endParaRPr>
          </a:p>
          <a:p>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23528" y="332656"/>
            <a:ext cx="8424936" cy="6336704"/>
          </a:xfrm>
          <a:prstGeom prst="ellipse">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None/>
            </a:pPr>
            <a:r>
              <a:rPr lang="el-GR" sz="2000" dirty="0">
                <a:solidFill>
                  <a:schemeClr val="accent3">
                    <a:lumMod val="75000"/>
                  </a:schemeClr>
                </a:solidFill>
                <a:latin typeface="Arial" pitchFamily="34" charset="0"/>
                <a:cs typeface="Arial" pitchFamily="34" charset="0"/>
              </a:rPr>
              <a:t>Τα άτομα </a:t>
            </a:r>
            <a:r>
              <a:rPr lang="el-GR" sz="2000" b="1" dirty="0">
                <a:solidFill>
                  <a:schemeClr val="accent3">
                    <a:lumMod val="75000"/>
                  </a:schemeClr>
                </a:solidFill>
                <a:latin typeface="Arial" pitchFamily="34" charset="0"/>
                <a:cs typeface="Arial" pitchFamily="34" charset="0"/>
              </a:rPr>
              <a:t>προετοιμάζονται στο καλύτερο δυνατό </a:t>
            </a:r>
            <a:r>
              <a:rPr lang="el-GR" sz="2000" dirty="0">
                <a:solidFill>
                  <a:schemeClr val="accent3">
                    <a:lumMod val="75000"/>
                  </a:schemeClr>
                </a:solidFill>
                <a:latin typeface="Arial" pitchFamily="34" charset="0"/>
                <a:cs typeface="Arial" pitchFamily="34" charset="0"/>
              </a:rPr>
              <a:t>βάσει της κατάστασης τους.</a:t>
            </a:r>
          </a:p>
          <a:p>
            <a:pPr lvl="0" algn="ctr">
              <a:buNone/>
            </a:pPr>
            <a:endParaRPr lang="el-GR" sz="2000" dirty="0">
              <a:solidFill>
                <a:schemeClr val="accent3">
                  <a:lumMod val="75000"/>
                </a:schemeClr>
              </a:solidFill>
              <a:latin typeface="Arial" pitchFamily="34" charset="0"/>
              <a:cs typeface="Arial" pitchFamily="34" charset="0"/>
            </a:endParaRPr>
          </a:p>
          <a:p>
            <a:pPr lvl="0" algn="ctr">
              <a:buNone/>
            </a:pPr>
            <a:r>
              <a:rPr lang="el-GR" sz="2000" dirty="0">
                <a:solidFill>
                  <a:schemeClr val="accent3">
                    <a:lumMod val="75000"/>
                  </a:schemeClr>
                </a:solidFill>
                <a:latin typeface="Arial" pitchFamily="34" charset="0"/>
                <a:cs typeface="Arial" pitchFamily="34" charset="0"/>
              </a:rPr>
              <a:t>Όταν οι συνθήκες το επιτρέπουν και υπάρχουν </a:t>
            </a:r>
            <a:r>
              <a:rPr lang="el-GR" sz="2000" b="1" dirty="0">
                <a:solidFill>
                  <a:schemeClr val="accent3">
                    <a:lumMod val="75000"/>
                  </a:schemeClr>
                </a:solidFill>
                <a:latin typeface="Arial" pitchFamily="34" charset="0"/>
                <a:cs typeface="Arial" pitchFamily="34" charset="0"/>
              </a:rPr>
              <a:t>ανοικτές θέσεις εργασίας </a:t>
            </a:r>
            <a:r>
              <a:rPr lang="el-GR" sz="2000" dirty="0">
                <a:solidFill>
                  <a:schemeClr val="accent3">
                    <a:lumMod val="75000"/>
                  </a:schemeClr>
                </a:solidFill>
                <a:latin typeface="Arial" pitchFamily="34" charset="0"/>
                <a:cs typeface="Arial" pitchFamily="34" charset="0"/>
              </a:rPr>
              <a:t>τοποθετούνται ως </a:t>
            </a:r>
            <a:r>
              <a:rPr lang="el-GR" sz="2000" b="1" dirty="0">
                <a:solidFill>
                  <a:schemeClr val="accent3">
                    <a:lumMod val="75000"/>
                  </a:schemeClr>
                </a:solidFill>
                <a:latin typeface="Arial" pitchFamily="34" charset="0"/>
                <a:cs typeface="Arial" pitchFamily="34" charset="0"/>
              </a:rPr>
              <a:t>μερικώς απασχολούμενοι επαγγελματίες </a:t>
            </a:r>
            <a:r>
              <a:rPr lang="el-GR" sz="2000" dirty="0">
                <a:solidFill>
                  <a:schemeClr val="accent3">
                    <a:lumMod val="75000"/>
                  </a:schemeClr>
                </a:solidFill>
                <a:latin typeface="Arial" pitchFamily="34" charset="0"/>
                <a:cs typeface="Arial" pitchFamily="34" charset="0"/>
              </a:rPr>
              <a:t>πλέον. </a:t>
            </a:r>
          </a:p>
          <a:p>
            <a:pPr lvl="0" algn="ctr">
              <a:buNone/>
            </a:pPr>
            <a:endParaRPr lang="el-GR" sz="2000" dirty="0">
              <a:solidFill>
                <a:schemeClr val="accent3">
                  <a:lumMod val="75000"/>
                </a:schemeClr>
              </a:solidFill>
              <a:latin typeface="Arial" pitchFamily="34" charset="0"/>
              <a:cs typeface="Arial" pitchFamily="34" charset="0"/>
            </a:endParaRPr>
          </a:p>
          <a:p>
            <a:pPr lvl="0" algn="ctr">
              <a:buNone/>
            </a:pPr>
            <a:r>
              <a:rPr lang="el-GR" sz="2000" dirty="0">
                <a:solidFill>
                  <a:schemeClr val="accent3">
                    <a:lumMod val="75000"/>
                  </a:schemeClr>
                </a:solidFill>
                <a:latin typeface="Arial" pitchFamily="34" charset="0"/>
                <a:cs typeface="Arial" pitchFamily="34" charset="0"/>
              </a:rPr>
              <a:t>Ενισχύουν παράλληλα την </a:t>
            </a:r>
            <a:r>
              <a:rPr lang="el-GR" sz="2000" b="1" dirty="0">
                <a:solidFill>
                  <a:schemeClr val="accent3">
                    <a:lumMod val="75000"/>
                  </a:schemeClr>
                </a:solidFill>
                <a:latin typeface="Arial" pitchFamily="34" charset="0"/>
                <a:cs typeface="Arial" pitchFamily="34" charset="0"/>
              </a:rPr>
              <a:t>αυτονομία</a:t>
            </a:r>
            <a:r>
              <a:rPr lang="el-GR" sz="2000" dirty="0">
                <a:solidFill>
                  <a:schemeClr val="accent3">
                    <a:lumMod val="75000"/>
                  </a:schemeClr>
                </a:solidFill>
                <a:latin typeface="Arial" pitchFamily="34" charset="0"/>
                <a:cs typeface="Arial" pitchFamily="34" charset="0"/>
              </a:rPr>
              <a:t> τους, την </a:t>
            </a:r>
            <a:r>
              <a:rPr lang="el-GR" sz="2000" b="1" dirty="0">
                <a:solidFill>
                  <a:schemeClr val="accent3">
                    <a:lumMod val="75000"/>
                  </a:schemeClr>
                </a:solidFill>
                <a:latin typeface="Arial" pitchFamily="34" charset="0"/>
                <a:cs typeface="Arial" pitchFamily="34" charset="0"/>
              </a:rPr>
              <a:t>εμπιστοσύνη στον εαυτό </a:t>
            </a:r>
            <a:r>
              <a:rPr lang="el-GR" sz="2000" dirty="0">
                <a:solidFill>
                  <a:schemeClr val="accent3">
                    <a:lumMod val="75000"/>
                  </a:schemeClr>
                </a:solidFill>
                <a:latin typeface="Arial" pitchFamily="34" charset="0"/>
                <a:cs typeface="Arial" pitchFamily="34" charset="0"/>
              </a:rPr>
              <a:t>και τις </a:t>
            </a:r>
            <a:r>
              <a:rPr lang="el-GR" sz="2000" b="1" dirty="0">
                <a:solidFill>
                  <a:schemeClr val="accent3">
                    <a:lumMod val="75000"/>
                  </a:schemeClr>
                </a:solidFill>
                <a:latin typeface="Arial" pitchFamily="34" charset="0"/>
                <a:cs typeface="Arial" pitchFamily="34" charset="0"/>
              </a:rPr>
              <a:t>ικανότητές</a:t>
            </a:r>
            <a:r>
              <a:rPr lang="el-GR" sz="2000" dirty="0">
                <a:solidFill>
                  <a:schemeClr val="accent3">
                    <a:lumMod val="75000"/>
                  </a:schemeClr>
                </a:solidFill>
                <a:latin typeface="Arial" pitchFamily="34" charset="0"/>
                <a:cs typeface="Arial" pitchFamily="34" charset="0"/>
              </a:rPr>
              <a:t> τους, το αίσθημα ότι είναι παραγωγικοί, </a:t>
            </a:r>
            <a:r>
              <a:rPr lang="el-GR" sz="2000" b="1" dirty="0">
                <a:solidFill>
                  <a:schemeClr val="accent3">
                    <a:lumMod val="75000"/>
                  </a:schemeClr>
                </a:solidFill>
                <a:latin typeface="Arial" pitchFamily="34" charset="0"/>
                <a:cs typeface="Arial" pitchFamily="34" charset="0"/>
              </a:rPr>
              <a:t>ενεργοί στην αγορά εργασίας</a:t>
            </a:r>
            <a:r>
              <a:rPr lang="el-GR" sz="2000" dirty="0">
                <a:solidFill>
                  <a:schemeClr val="accent3">
                    <a:lumMod val="75000"/>
                  </a:schemeClr>
                </a:solidFill>
                <a:latin typeface="Arial" pitchFamily="34" charset="0"/>
                <a:cs typeface="Arial" pitchFamily="34" charset="0"/>
              </a:rPr>
              <a:t> και </a:t>
            </a:r>
            <a:r>
              <a:rPr lang="el-GR" sz="2000" b="1" dirty="0">
                <a:solidFill>
                  <a:schemeClr val="accent3">
                    <a:lumMod val="75000"/>
                  </a:schemeClr>
                </a:solidFill>
                <a:latin typeface="Arial" pitchFamily="34" charset="0"/>
                <a:cs typeface="Arial" pitchFamily="34" charset="0"/>
              </a:rPr>
              <a:t>κοινωνικά επιχειρηματικά ενταγμένοι. </a:t>
            </a:r>
            <a:endParaRPr lang="en-GB" sz="2000" b="1" dirty="0">
              <a:solidFill>
                <a:schemeClr val="accent3">
                  <a:lumMod val="75000"/>
                </a:schemeClr>
              </a:solidFill>
              <a:latin typeface="Arial" pitchFamily="34" charset="0"/>
              <a:cs typeface="Arial"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1879</Words>
  <Application>Microsoft Office PowerPoint</Application>
  <PresentationFormat>On-screen Show (4:3)</PresentationFormat>
  <Paragraphs>202</Paragraphs>
  <Slides>49</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49</vt:i4>
      </vt:variant>
    </vt:vector>
  </HeadingPairs>
  <TitlesOfParts>
    <vt:vector size="59" baseType="lpstr">
      <vt:lpstr>Arial</vt:lpstr>
      <vt:lpstr>Calibri</vt:lpstr>
      <vt:lpstr>Calibri Light</vt:lpstr>
      <vt:lpstr>Constantia</vt:lpstr>
      <vt:lpstr>Symbol</vt:lpstr>
      <vt:lpstr>Verdana</vt:lpstr>
      <vt:lpstr>Wingdings</vt:lpstr>
      <vt:lpstr>Wingdings 2</vt:lpstr>
      <vt:lpstr>Flow</vt:lpstr>
      <vt:lpstr>Office Theme</vt:lpstr>
      <vt:lpstr>PowerPoint Presentation</vt:lpstr>
      <vt:lpstr>ΚΕΝΤΡΟ ΑΜΕΑ  ΑΓΙΟΣ ΛΑΖΑΡΟΣ </vt:lpstr>
      <vt:lpstr>Στο κέντρο λειτουργούν 3 προγράμματα : </vt:lpstr>
      <vt:lpstr>PowerPoint Presentation</vt:lpstr>
      <vt:lpstr>Hμερήσιες δραστηριότητες</vt:lpstr>
      <vt:lpstr>Πρόγραμμα επαγγελματικής εκπαίδευσης –  επαγγελματικής αποκατάστασης  </vt:lpstr>
      <vt:lpstr>PowerPoint Presentation</vt:lpstr>
      <vt:lpstr>Επαγγελματική εκπαίδευση </vt:lpstr>
      <vt:lpstr>PowerPoint Presentation</vt:lpstr>
      <vt:lpstr>Πρόγραμμα Keep me safe </vt:lpstr>
      <vt:lpstr>PowerPoint Presentation</vt:lpstr>
      <vt:lpstr>PowerPoint Presentation</vt:lpstr>
      <vt:lpstr>Προσαρμοσμένη Φυσική Αγωγή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Εργαστήριο Ηλεκτρονικών Υπολογιστών : </vt:lpstr>
      <vt:lpstr>ΕΠΙΠΛΕΟΝ...</vt:lpstr>
      <vt:lpstr>PowerPoint Presentation</vt:lpstr>
      <vt:lpstr>Εργαστήριο Κοινωνικών δεξιοτήτων και ατομικής φροντίδας </vt:lpstr>
      <vt:lpstr>PowerPoint Presentation</vt:lpstr>
      <vt:lpstr>PowerPoint Presentation</vt:lpstr>
      <vt:lpstr>PowerPoint Presentation</vt:lpstr>
      <vt:lpstr>PowerPoint Presentation</vt:lpstr>
      <vt:lpstr>PowerPoint Presentation</vt:lpstr>
      <vt:lpstr>Εργαστήριο Τεχνών και Χειροτεχνίας</vt:lpstr>
      <vt:lpstr>PowerPoint Presentation</vt:lpstr>
      <vt:lpstr>PowerPoint Presentation</vt:lpstr>
      <vt:lpstr>Εργαστήριο Μουσικοθεραπείας- Μουσικής Αγωγής </vt:lpstr>
      <vt:lpstr>PowerPoint Presentation</vt:lpstr>
      <vt:lpstr>PowerPoint Presentation</vt:lpstr>
      <vt:lpstr>PowerPoint Presentation</vt:lpstr>
      <vt:lpstr>Θέατρο  </vt:lpstr>
      <vt:lpstr>Κηπουρική </vt:lpstr>
      <vt:lpstr>PowerPoint Presentation</vt:lpstr>
      <vt:lpstr>PowerPoint Presentation</vt:lpstr>
      <vt:lpstr>PowerPoint Presentation</vt:lpstr>
      <vt:lpstr>Εργαστήριο Ανακύκλωσης Αλουμινίου</vt:lpstr>
      <vt:lpstr>PowerPoint Presentation</vt:lpstr>
      <vt:lpstr>   24ωροΠρόγραμμα Φιλοξενίας –  Σπίτι στην Κοινότητα </vt:lpstr>
      <vt:lpstr>PowerPoint Presentation</vt:lpstr>
      <vt:lpstr>PowerPoint Presentation</vt:lpstr>
      <vt:lpstr>Ευρωπαϊκά Προγράμματα </vt:lpstr>
      <vt:lpstr>Εκπαιδευτικές εκδρομές</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agioslazaros</cp:lastModifiedBy>
  <cp:revision>92</cp:revision>
  <dcterms:created xsi:type="dcterms:W3CDTF">2023-05-15T06:23:42Z</dcterms:created>
  <dcterms:modified xsi:type="dcterms:W3CDTF">2023-05-31T07:24:17Z</dcterms:modified>
</cp:coreProperties>
</file>